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332" r:id="rId5"/>
    <p:sldId id="260" r:id="rId6"/>
    <p:sldId id="342" r:id="rId7"/>
    <p:sldId id="263" r:id="rId8"/>
    <p:sldId id="264" r:id="rId9"/>
    <p:sldId id="272" r:id="rId10"/>
    <p:sldId id="270" r:id="rId11"/>
    <p:sldId id="271" r:id="rId12"/>
    <p:sldId id="296" r:id="rId13"/>
    <p:sldId id="268" r:id="rId14"/>
    <p:sldId id="269" r:id="rId15"/>
    <p:sldId id="344" r:id="rId16"/>
    <p:sldId id="311" r:id="rId17"/>
    <p:sldId id="340" r:id="rId18"/>
    <p:sldId id="341" r:id="rId19"/>
    <p:sldId id="345" r:id="rId20"/>
    <p:sldId id="337" r:id="rId21"/>
    <p:sldId id="334" r:id="rId22"/>
    <p:sldId id="335" r:id="rId23"/>
    <p:sldId id="295" r:id="rId24"/>
    <p:sldId id="343" r:id="rId25"/>
    <p:sldId id="276" r:id="rId26"/>
    <p:sldId id="294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tamaran" pitchFamily="2" charset="77"/>
      <p:regular r:id="rId33"/>
      <p:bold r:id="rId34"/>
    </p:embeddedFont>
    <p:embeddedFont>
      <p:font typeface="Fugaz One" pitchFamily="2" charset="0"/>
      <p:regular r:id="rId35"/>
    </p:embeddedFont>
    <p:embeddedFont>
      <p:font typeface="Roboto Condensed Light" panose="020F0302020204030204" pitchFamily="3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2EA3DEB-EFF0-4E4D-8462-3C4BFEC023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08"/>
  </p:normalViewPr>
  <p:slideViewPr>
    <p:cSldViewPr snapToGrid="0">
      <p:cViewPr varScale="1">
        <p:scale>
          <a:sx n="141" d="100"/>
          <a:sy n="141" d="100"/>
        </p:scale>
        <p:origin x="19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1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042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5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732;g111ce9dc6fa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50" name="Google Shape;733;g111ce9dc6fa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60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60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0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33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40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732;g111ce9dc6fa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50" name="Google Shape;733;g111ce9dc6fa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44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40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9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08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9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923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02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94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3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45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198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8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9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33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154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Google Shape;298;g111ce9dc6fa_1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47" name="Google Shape;299;g111ce9dc6fa_1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Google Shape;990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4" name="Google Shape;991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21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1" name="Google Shape;21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0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0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0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376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02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10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67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579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623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24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25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26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27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28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29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30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31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632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633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634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Google Shape;58;p15"/>
          <p:cNvSpPr txBox="1">
            <a:spLocks noGrp="1"/>
          </p:cNvSpPr>
          <p:nvPr>
            <p:ph type="body" idx="1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52" name="Google Shape;59;p15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753" name="Google Shape;60;p15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Google Shape;68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966" name="Google Shape;69;p18"/>
          <p:cNvSpPr txBox="1">
            <a:spLocks noGrp="1"/>
          </p:cNvSpPr>
          <p:nvPr>
            <p:ph type="title" idx="2"/>
          </p:nvPr>
        </p:nvSpPr>
        <p:spPr>
          <a:xfrm>
            <a:off x="10808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67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937700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68" name="Google Shape;71;p18"/>
          <p:cNvSpPr txBox="1">
            <a:spLocks noGrp="1"/>
          </p:cNvSpPr>
          <p:nvPr>
            <p:ph type="title" idx="3"/>
          </p:nvPr>
        </p:nvSpPr>
        <p:spPr>
          <a:xfrm>
            <a:off x="3627562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69" name="Google Shape;72;p18"/>
          <p:cNvSpPr txBox="1">
            <a:spLocks noGrp="1"/>
          </p:cNvSpPr>
          <p:nvPr>
            <p:ph type="subTitle" idx="4"/>
          </p:nvPr>
        </p:nvSpPr>
        <p:spPr>
          <a:xfrm>
            <a:off x="3484421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970" name="Google Shape;73;p18"/>
          <p:cNvSpPr txBox="1">
            <a:spLocks noGrp="1"/>
          </p:cNvSpPr>
          <p:nvPr>
            <p:ph type="title" idx="5"/>
          </p:nvPr>
        </p:nvSpPr>
        <p:spPr>
          <a:xfrm>
            <a:off x="61743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971" name="Google Shape;74;p18"/>
          <p:cNvSpPr txBox="1">
            <a:spLocks noGrp="1"/>
          </p:cNvSpPr>
          <p:nvPr>
            <p:ph type="subTitle" idx="6"/>
          </p:nvPr>
        </p:nvSpPr>
        <p:spPr>
          <a:xfrm>
            <a:off x="6031149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Google Shape;111;p22"/>
          <p:cNvSpPr txBox="1">
            <a:spLocks noGrp="1"/>
          </p:cNvSpPr>
          <p:nvPr>
            <p:ph type="body" idx="1"/>
          </p:nvPr>
        </p:nvSpPr>
        <p:spPr>
          <a:xfrm>
            <a:off x="4541425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25" name="Google Shape;112;p22"/>
          <p:cNvSpPr txBox="1">
            <a:spLocks noGrp="1"/>
          </p:cNvSpPr>
          <p:nvPr>
            <p:ph type="title"/>
          </p:nvPr>
        </p:nvSpPr>
        <p:spPr>
          <a:xfrm>
            <a:off x="4541450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726" name="Google Shape;113;p22"/>
          <p:cNvSpPr txBox="1">
            <a:spLocks noGrp="1"/>
          </p:cNvSpPr>
          <p:nvPr>
            <p:ph type="title" idx="2"/>
          </p:nvPr>
        </p:nvSpPr>
        <p:spPr>
          <a:xfrm>
            <a:off x="4541450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2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3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4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9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40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6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37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694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695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858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769" name="Google Shape;20;p5"/>
          <p:cNvSpPr txBox="1">
            <a:spLocks noGrp="1"/>
          </p:cNvSpPr>
          <p:nvPr>
            <p:ph type="title" idx="2"/>
          </p:nvPr>
        </p:nvSpPr>
        <p:spPr>
          <a:xfrm>
            <a:off x="1620725" y="2800350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770" name="Google Shape;21;p5"/>
          <p:cNvSpPr txBox="1">
            <a:spLocks noGrp="1"/>
          </p:cNvSpPr>
          <p:nvPr>
            <p:ph type="title" idx="3"/>
          </p:nvPr>
        </p:nvSpPr>
        <p:spPr>
          <a:xfrm>
            <a:off x="5343250" y="2800350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  <p:sp>
        <p:nvSpPr>
          <p:cNvPr id="1048771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180497" y="32665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8772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457900" y="32665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Google Shape;27;p7"/>
          <p:cNvSpPr txBox="1">
            <a:spLocks noGrp="1"/>
          </p:cNvSpPr>
          <p:nvPr>
            <p:ph type="body" idx="1"/>
          </p:nvPr>
        </p:nvSpPr>
        <p:spPr>
          <a:xfrm>
            <a:off x="905525" y="1540775"/>
            <a:ext cx="3243000" cy="27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42" name="Google Shape;28;p7"/>
          <p:cNvSpPr txBox="1">
            <a:spLocks noGrp="1"/>
          </p:cNvSpPr>
          <p:nvPr>
            <p:ph type="title"/>
          </p:nvPr>
        </p:nvSpPr>
        <p:spPr>
          <a:xfrm>
            <a:off x="905550" y="959188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Google Shape;32;p9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615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35;p10"/>
          <p:cNvSpPr txBox="1">
            <a:spLocks noGrp="1"/>
          </p:cNvSpPr>
          <p:nvPr>
            <p:ph type="title"/>
          </p:nvPr>
        </p:nvSpPr>
        <p:spPr>
          <a:xfrm>
            <a:off x="4222400" y="833750"/>
            <a:ext cx="4208400" cy="12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2516200" y="1664012"/>
            <a:ext cx="41118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48825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516200" y="3015775"/>
            <a:ext cx="4111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otelwiseweb.uk.r.appspot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gutierrezladino/HotelWise/tree/main" TargetMode="External"/><Relationship Id="rId3" Type="http://schemas.openxmlformats.org/officeDocument/2006/relationships/hyperlink" Target="https://www.linkedin.com/in/angelprieto92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in/miguel-angel-dallanegra-vilches-b419b19b/" TargetMode="External"/><Relationship Id="rId5" Type="http://schemas.openxmlformats.org/officeDocument/2006/relationships/hyperlink" Target="https://www.linkedin.com/in/carlos-hidalgo84/" TargetMode="External"/><Relationship Id="rId4" Type="http://schemas.openxmlformats.org/officeDocument/2006/relationships/hyperlink" Target="https://www.linkedin.com/in/delfina-longo-pe&#241;a-44b4b623b" TargetMode="Externa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144;p31"/>
          <p:cNvSpPr/>
          <p:nvPr/>
        </p:nvSpPr>
        <p:spPr>
          <a:xfrm>
            <a:off x="577640" y="37585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1" name="Google Shape;145;p31"/>
          <p:cNvSpPr/>
          <p:nvPr/>
        </p:nvSpPr>
        <p:spPr>
          <a:xfrm>
            <a:off x="4512040" y="2366162"/>
            <a:ext cx="3934400" cy="863016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/>
          </a:p>
        </p:txBody>
      </p:sp>
      <p:grpSp>
        <p:nvGrpSpPr>
          <p:cNvPr id="33" name="Google Shape;147;p31"/>
          <p:cNvGrpSpPr/>
          <p:nvPr/>
        </p:nvGrpSpPr>
        <p:grpSpPr>
          <a:xfrm>
            <a:off x="3569525" y="1510166"/>
            <a:ext cx="5255937" cy="584700"/>
            <a:chOff x="5100994" y="1589500"/>
            <a:chExt cx="2800800" cy="584700"/>
          </a:xfrm>
        </p:grpSpPr>
        <p:cxnSp>
          <p:nvCxnSpPr>
            <p:cNvPr id="3145728" name="Google Shape;148;p31"/>
            <p:cNvCxnSpPr>
              <a:cxnSpLocks/>
            </p:cNvCxnSpPr>
            <p:nvPr/>
          </p:nvCxnSpPr>
          <p:spPr>
            <a:xfrm rot="-5400000">
              <a:off x="49898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5729" name="Google Shape;149;p31"/>
            <p:cNvCxnSpPr>
              <a:cxnSpLocks/>
            </p:cNvCxnSpPr>
            <p:nvPr/>
          </p:nvCxnSpPr>
          <p:spPr>
            <a:xfrm rot="5400000" flipH="1">
              <a:off x="74282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97152" name="Google Shape;150;p31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02" y="375854"/>
            <a:ext cx="4521892" cy="494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2" name="Google Shape;158;p31"/>
          <p:cNvSpPr txBox="1">
            <a:spLocks noGrp="1"/>
          </p:cNvSpPr>
          <p:nvPr>
            <p:ph type="ctrTitle"/>
          </p:nvPr>
        </p:nvSpPr>
        <p:spPr>
          <a:xfrm>
            <a:off x="3282752" y="807956"/>
            <a:ext cx="5801288" cy="99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chemeClr val="lt1"/>
                </a:solidFill>
              </a:rPr>
              <a:t>Proyecto Final </a:t>
            </a:r>
            <a:r>
              <a:rPr lang="es-AR" sz="3600" dirty="0" err="1">
                <a:solidFill>
                  <a:schemeClr val="lt1"/>
                </a:solidFill>
              </a:rPr>
              <a:t>HenryDS</a:t>
            </a:r>
            <a:br>
              <a:rPr lang="es-AR" sz="3600" dirty="0">
                <a:solidFill>
                  <a:schemeClr val="lt1"/>
                </a:solidFill>
              </a:rPr>
            </a:br>
            <a:r>
              <a:rPr lang="es-AR" sz="3600" dirty="0">
                <a:solidFill>
                  <a:schemeClr val="lt1"/>
                </a:solidFill>
              </a:rPr>
              <a:t>Google &amp; </a:t>
            </a:r>
            <a:r>
              <a:rPr lang="es-AR" sz="3600" dirty="0" err="1">
                <a:solidFill>
                  <a:schemeClr val="lt1"/>
                </a:solidFill>
              </a:rPr>
              <a:t>Yelp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2097153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17090">
            <a:off x="445574" y="375855"/>
            <a:ext cx="2719555" cy="1517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1048583" name="Google Shape;158;p31"/>
          <p:cNvSpPr txBox="1"/>
          <p:nvPr/>
        </p:nvSpPr>
        <p:spPr>
          <a:xfrm>
            <a:off x="4512040" y="2382283"/>
            <a:ext cx="3934400" cy="84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3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AR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Web de Recomendación</a:t>
            </a:r>
          </a:p>
          <a:p>
            <a:r>
              <a:rPr lang="es-AR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de Hoteles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Google Shape;735;p49"/>
          <p:cNvSpPr/>
          <p:nvPr/>
        </p:nvSpPr>
        <p:spPr>
          <a:xfrm>
            <a:off x="4749536" y="650634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61" name="Google Shape;738;p49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0490" y="1350597"/>
            <a:ext cx="3437593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4" name="Google Shape;233;p35"/>
          <p:cNvSpPr/>
          <p:nvPr/>
        </p:nvSpPr>
        <p:spPr>
          <a:xfrm>
            <a:off x="-43089" y="173754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5" name="Google Shape;234;p35"/>
          <p:cNvSpPr txBox="1">
            <a:spLocks noGrp="1"/>
          </p:cNvSpPr>
          <p:nvPr/>
        </p:nvSpPr>
        <p:spPr>
          <a:xfrm>
            <a:off x="236168" y="2029069"/>
            <a:ext cx="4896372" cy="171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Diccionario</a:t>
            </a:r>
            <a:endParaRPr lang="es-ES_tradnl" dirty="0"/>
          </a:p>
        </p:txBody>
      </p:sp>
      <p:cxnSp>
        <p:nvCxnSpPr>
          <p:cNvPr id="3145760" name="Google Shape;238;p35"/>
          <p:cNvCxnSpPr>
            <a:cxnSpLocks/>
          </p:cNvCxnSpPr>
          <p:nvPr/>
        </p:nvCxnSpPr>
        <p:spPr>
          <a:xfrm rot="10800000" flipV="1">
            <a:off x="647768" y="1322839"/>
            <a:ext cx="1485990" cy="946646"/>
          </a:xfrm>
          <a:prstGeom prst="bentConnector3">
            <a:avLst>
              <a:gd name="adj1" fmla="val 1165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46" name="Google Shape;237;p35"/>
          <p:cNvSpPr/>
          <p:nvPr/>
        </p:nvSpPr>
        <p:spPr>
          <a:xfrm>
            <a:off x="1616467" y="68544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61" name="Google Shape;239;p35"/>
          <p:cNvCxnSpPr>
            <a:cxnSpLocks/>
            <a:endCxn id="1048746" idx="3"/>
          </p:cNvCxnSpPr>
          <p:nvPr/>
        </p:nvCxnSpPr>
        <p:spPr>
          <a:xfrm rot="10800000">
            <a:off x="3205868" y="1316645"/>
            <a:ext cx="1270543" cy="1133327"/>
          </a:xfrm>
          <a:prstGeom prst="bentConnector3">
            <a:avLst>
              <a:gd name="adj1" fmla="val -168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" name="Google Shape;240;p35"/>
          <p:cNvGrpSpPr/>
          <p:nvPr/>
        </p:nvGrpSpPr>
        <p:grpSpPr>
          <a:xfrm>
            <a:off x="2647173" y="3717354"/>
            <a:ext cx="4682541" cy="197188"/>
            <a:chOff x="2328750" y="4050237"/>
            <a:chExt cx="4682541" cy="512489"/>
          </a:xfrm>
        </p:grpSpPr>
        <p:cxnSp>
          <p:nvCxnSpPr>
            <p:cNvPr id="3145762" name="Google Shape;242;p35"/>
            <p:cNvCxnSpPr>
              <a:cxnSpLocks/>
              <a:stCxn id="1048745" idx="2"/>
            </p:cNvCxnSpPr>
            <p:nvPr/>
          </p:nvCxnSpPr>
          <p:spPr>
            <a:xfrm rot="16200000" flipH="1">
              <a:off x="4466293" y="2017729"/>
              <a:ext cx="444635" cy="464536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747" name="Google Shape;241;p35"/>
            <p:cNvSpPr/>
            <p:nvPr/>
          </p:nvSpPr>
          <p:spPr>
            <a:xfrm>
              <a:off x="2328750" y="4050237"/>
              <a:ext cx="74361" cy="186654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748" name="Google Shape;243;p35"/>
          <p:cNvSpPr txBox="1">
            <a:spLocks noGrp="1"/>
          </p:cNvSpPr>
          <p:nvPr/>
        </p:nvSpPr>
        <p:spPr>
          <a:xfrm>
            <a:off x="1774417" y="895745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Google Shape;284;p37"/>
          <p:cNvSpPr/>
          <p:nvPr/>
        </p:nvSpPr>
        <p:spPr>
          <a:xfrm>
            <a:off x="6241342" y="299626"/>
            <a:ext cx="3374700" cy="3488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55" name="Google Shape;286;p37"/>
          <p:cNvSpPr/>
          <p:nvPr/>
        </p:nvSpPr>
        <p:spPr>
          <a:xfrm>
            <a:off x="1285225" y="714818"/>
            <a:ext cx="4483179" cy="59785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62" name="Google Shape;289;p37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837" y="704597"/>
            <a:ext cx="1359711" cy="2678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292;p37"/>
          <p:cNvGrpSpPr/>
          <p:nvPr/>
        </p:nvGrpSpPr>
        <p:grpSpPr>
          <a:xfrm>
            <a:off x="981163" y="1070174"/>
            <a:ext cx="304200" cy="3739679"/>
            <a:chOff x="5816800" y="2602275"/>
            <a:chExt cx="304200" cy="3364050"/>
          </a:xfrm>
        </p:grpSpPr>
        <p:sp>
          <p:nvSpPr>
            <p:cNvPr id="1048756" name="Google Shape;293;p3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63" name="Google Shape;294;p37"/>
            <p:cNvCxnSpPr>
              <a:cxnSpLocks/>
              <a:stCxn id="1048756" idx="2"/>
              <a:endCxn id="1048755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757" name="Google Shape;295;p37"/>
          <p:cNvSpPr txBox="1">
            <a:spLocks noGrp="1"/>
          </p:cNvSpPr>
          <p:nvPr>
            <p:ph type="title"/>
          </p:nvPr>
        </p:nvSpPr>
        <p:spPr>
          <a:xfrm>
            <a:off x="1414201" y="704598"/>
            <a:ext cx="4225362" cy="731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Diccionario de datos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25" y="1435750"/>
            <a:ext cx="5584723" cy="33741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346;p39"/>
          <p:cNvGrpSpPr/>
          <p:nvPr/>
        </p:nvGrpSpPr>
        <p:grpSpPr>
          <a:xfrm flipH="1">
            <a:off x="8353759" y="918729"/>
            <a:ext cx="377148" cy="3093725"/>
            <a:chOff x="5816800" y="2187140"/>
            <a:chExt cx="377148" cy="3779185"/>
          </a:xfrm>
        </p:grpSpPr>
        <p:sp>
          <p:nvSpPr>
            <p:cNvPr id="16" name="Google Shape;347;p39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348;p39"/>
            <p:cNvCxnSpPr>
              <a:cxnSpLocks/>
              <a:stCxn id="16" idx="2"/>
            </p:cNvCxnSpPr>
            <p:nvPr/>
          </p:nvCxnSpPr>
          <p:spPr>
            <a:xfrm flipV="1">
              <a:off x="5816800" y="2187140"/>
              <a:ext cx="377148" cy="3744235"/>
            </a:xfrm>
            <a:prstGeom prst="bentConnector3">
              <a:avLst>
                <a:gd name="adj1" fmla="val -6061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754" name="Google Shape;284;p37"/>
          <p:cNvSpPr/>
          <p:nvPr/>
        </p:nvSpPr>
        <p:spPr>
          <a:xfrm>
            <a:off x="-590639" y="2035629"/>
            <a:ext cx="3442695" cy="3658157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55" name="Google Shape;286;p37"/>
          <p:cNvSpPr/>
          <p:nvPr/>
        </p:nvSpPr>
        <p:spPr>
          <a:xfrm>
            <a:off x="3999489" y="619801"/>
            <a:ext cx="4483179" cy="59785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57" name="Google Shape;295;p37"/>
          <p:cNvSpPr txBox="1">
            <a:spLocks noGrp="1"/>
          </p:cNvSpPr>
          <p:nvPr>
            <p:ph type="title"/>
          </p:nvPr>
        </p:nvSpPr>
        <p:spPr>
          <a:xfrm>
            <a:off x="4128397" y="619801"/>
            <a:ext cx="4225362" cy="731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Diccionario de datos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64" y="1379987"/>
            <a:ext cx="6418204" cy="2632467"/>
          </a:xfrm>
          <a:prstGeom prst="rect">
            <a:avLst/>
          </a:prstGeom>
        </p:spPr>
      </p:pic>
      <p:pic>
        <p:nvPicPr>
          <p:cNvPr id="13" name="Google Shape;236;p35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-70621" y="2920586"/>
            <a:ext cx="2135086" cy="2274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Google Shape;339;p39"/>
          <p:cNvSpPr/>
          <p:nvPr/>
        </p:nvSpPr>
        <p:spPr>
          <a:xfrm>
            <a:off x="-125299" y="621485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59" name="Google Shape;344;p39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89" y="2220734"/>
            <a:ext cx="2645625" cy="1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0" name="Google Shape;345;p39"/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34" y="997309"/>
            <a:ext cx="2101734" cy="19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8" name="Google Shape;233;p35"/>
          <p:cNvSpPr/>
          <p:nvPr/>
        </p:nvSpPr>
        <p:spPr>
          <a:xfrm>
            <a:off x="3865791" y="-56891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29" name="Google Shape;234;p35"/>
          <p:cNvSpPr txBox="1">
            <a:spLocks noGrp="1"/>
          </p:cNvSpPr>
          <p:nvPr>
            <p:ph type="title"/>
          </p:nvPr>
        </p:nvSpPr>
        <p:spPr>
          <a:xfrm>
            <a:off x="3412725" y="2264390"/>
            <a:ext cx="5329825" cy="1497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Dashboard</a:t>
            </a:r>
            <a:endParaRPr lang="es-ES_tradnl" sz="5000" dirty="0"/>
          </a:p>
        </p:txBody>
      </p:sp>
      <p:sp>
        <p:nvSpPr>
          <p:cNvPr id="1048730" name="Google Shape;237;p35"/>
          <p:cNvSpPr/>
          <p:nvPr/>
        </p:nvSpPr>
        <p:spPr>
          <a:xfrm>
            <a:off x="5245220" y="97031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56" name="Google Shape;238;p35"/>
          <p:cNvCxnSpPr>
            <a:cxnSpLocks/>
            <a:stCxn id="1048730" idx="1"/>
            <a:endCxn id="1048729" idx="1"/>
          </p:cNvCxnSpPr>
          <p:nvPr/>
        </p:nvCxnSpPr>
        <p:spPr>
          <a:xfrm rot="10800000" flipV="1">
            <a:off x="3412726" y="1601514"/>
            <a:ext cx="1832495" cy="1411806"/>
          </a:xfrm>
          <a:prstGeom prst="bentConnector3">
            <a:avLst>
              <a:gd name="adj1" fmla="val 1124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57" name="Google Shape;239;p35"/>
          <p:cNvCxnSpPr>
            <a:cxnSpLocks/>
            <a:stCxn id="1048729" idx="3"/>
            <a:endCxn id="1048730" idx="3"/>
          </p:cNvCxnSpPr>
          <p:nvPr/>
        </p:nvCxnSpPr>
        <p:spPr>
          <a:xfrm flipH="1" flipV="1">
            <a:off x="6834620" y="1601514"/>
            <a:ext cx="1907930" cy="1411806"/>
          </a:xfrm>
          <a:prstGeom prst="bentConnector3">
            <a:avLst>
              <a:gd name="adj1" fmla="val -1198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31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5403170" y="118061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03</a:t>
            </a:r>
            <a:endParaRPr sz="6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269;p36"/>
          <p:cNvGrpSpPr/>
          <p:nvPr/>
        </p:nvGrpSpPr>
        <p:grpSpPr>
          <a:xfrm>
            <a:off x="626214" y="1110622"/>
            <a:ext cx="171000" cy="3574050"/>
            <a:chOff x="5816800" y="2392275"/>
            <a:chExt cx="171000" cy="3574050"/>
          </a:xfrm>
        </p:grpSpPr>
        <p:sp>
          <p:nvSpPr>
            <p:cNvPr id="1048736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58" name="Google Shape;271;p36"/>
            <p:cNvCxnSpPr>
              <a:cxnSpLocks/>
              <a:stCxn id="1048736" idx="2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0" name="Google Shape;272;p36"/>
          <p:cNvGrpSpPr/>
          <p:nvPr/>
        </p:nvGrpSpPr>
        <p:grpSpPr>
          <a:xfrm flipH="1">
            <a:off x="8447886" y="1110622"/>
            <a:ext cx="171000" cy="3574050"/>
            <a:chOff x="5816800" y="2392275"/>
            <a:chExt cx="171000" cy="3574050"/>
          </a:xfrm>
        </p:grpSpPr>
        <p:sp>
          <p:nvSpPr>
            <p:cNvPr id="1048737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59" name="Google Shape;274;p36"/>
            <p:cNvCxnSpPr>
              <a:cxnSpLocks/>
              <a:stCxn id="1048737" idx="2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Google Shape;735;p49"/>
          <p:cNvSpPr/>
          <p:nvPr/>
        </p:nvSpPr>
        <p:spPr>
          <a:xfrm>
            <a:off x="4749536" y="650634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61" name="Google Shape;738;p49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0490" y="1350597"/>
            <a:ext cx="3437593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44" name="Google Shape;233;p35"/>
          <p:cNvSpPr/>
          <p:nvPr/>
        </p:nvSpPr>
        <p:spPr>
          <a:xfrm>
            <a:off x="-43089" y="173754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45" name="Google Shape;234;p35"/>
          <p:cNvSpPr txBox="1">
            <a:spLocks noGrp="1"/>
          </p:cNvSpPr>
          <p:nvPr/>
        </p:nvSpPr>
        <p:spPr>
          <a:xfrm>
            <a:off x="236168" y="2029069"/>
            <a:ext cx="4896372" cy="171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NLP y ML</a:t>
            </a:r>
            <a:endParaRPr lang="es-ES_tradnl" dirty="0"/>
          </a:p>
        </p:txBody>
      </p:sp>
      <p:cxnSp>
        <p:nvCxnSpPr>
          <p:cNvPr id="3145760" name="Google Shape;238;p35"/>
          <p:cNvCxnSpPr>
            <a:cxnSpLocks/>
          </p:cNvCxnSpPr>
          <p:nvPr/>
        </p:nvCxnSpPr>
        <p:spPr>
          <a:xfrm rot="10800000" flipV="1">
            <a:off x="647768" y="1322839"/>
            <a:ext cx="1485990" cy="946646"/>
          </a:xfrm>
          <a:prstGeom prst="bentConnector3">
            <a:avLst>
              <a:gd name="adj1" fmla="val 1165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46" name="Google Shape;237;p35"/>
          <p:cNvSpPr/>
          <p:nvPr/>
        </p:nvSpPr>
        <p:spPr>
          <a:xfrm>
            <a:off x="1616467" y="68544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61" name="Google Shape;239;p35"/>
          <p:cNvCxnSpPr>
            <a:cxnSpLocks/>
            <a:endCxn id="1048746" idx="3"/>
          </p:cNvCxnSpPr>
          <p:nvPr/>
        </p:nvCxnSpPr>
        <p:spPr>
          <a:xfrm rot="10800000">
            <a:off x="3205868" y="1316645"/>
            <a:ext cx="1270543" cy="1133327"/>
          </a:xfrm>
          <a:prstGeom prst="bentConnector3">
            <a:avLst>
              <a:gd name="adj1" fmla="val -168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" name="Google Shape;240;p35"/>
          <p:cNvGrpSpPr/>
          <p:nvPr/>
        </p:nvGrpSpPr>
        <p:grpSpPr>
          <a:xfrm>
            <a:off x="2647173" y="3717354"/>
            <a:ext cx="4682541" cy="197188"/>
            <a:chOff x="2328750" y="4050237"/>
            <a:chExt cx="4682541" cy="512489"/>
          </a:xfrm>
        </p:grpSpPr>
        <p:cxnSp>
          <p:nvCxnSpPr>
            <p:cNvPr id="3145762" name="Google Shape;242;p35"/>
            <p:cNvCxnSpPr>
              <a:cxnSpLocks/>
              <a:stCxn id="1048745" idx="2"/>
            </p:cNvCxnSpPr>
            <p:nvPr/>
          </p:nvCxnSpPr>
          <p:spPr>
            <a:xfrm rot="16200000" flipH="1">
              <a:off x="4466293" y="2017729"/>
              <a:ext cx="444635" cy="464536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8747" name="Google Shape;241;p35"/>
            <p:cNvSpPr/>
            <p:nvPr/>
          </p:nvSpPr>
          <p:spPr>
            <a:xfrm>
              <a:off x="2328750" y="4050237"/>
              <a:ext cx="74361" cy="186654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748" name="Google Shape;243;p35"/>
          <p:cNvSpPr txBox="1">
            <a:spLocks noGrp="1"/>
          </p:cNvSpPr>
          <p:nvPr/>
        </p:nvSpPr>
        <p:spPr>
          <a:xfrm>
            <a:off x="1774417" y="895745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78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2928646" y="1181094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053007" y="919961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601887" y="30054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46"/>
          <p:cNvSpPr txBox="1">
            <a:spLocks noGrp="1"/>
          </p:cNvSpPr>
          <p:nvPr>
            <p:ph type="title" idx="3"/>
          </p:nvPr>
        </p:nvSpPr>
        <p:spPr>
          <a:xfrm>
            <a:off x="2290527" y="1756801"/>
            <a:ext cx="4291341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y </a:t>
            </a:r>
            <a:r>
              <a:rPr lang="en" dirty="0" err="1"/>
              <a:t>Recomendaciones</a:t>
            </a:r>
            <a:endParaRPr dirty="0"/>
          </a:p>
        </p:txBody>
      </p:sp>
      <p:grpSp>
        <p:nvGrpSpPr>
          <p:cNvPr id="676" name="Google Shape;676;p46"/>
          <p:cNvGrpSpPr/>
          <p:nvPr/>
        </p:nvGrpSpPr>
        <p:grpSpPr>
          <a:xfrm>
            <a:off x="4170818" y="1037750"/>
            <a:ext cx="437567" cy="437610"/>
            <a:chOff x="6978912" y="3042631"/>
            <a:chExt cx="446542" cy="446587"/>
          </a:xfrm>
        </p:grpSpPr>
        <p:sp>
          <p:nvSpPr>
            <p:cNvPr id="677" name="Google Shape;677;p46"/>
            <p:cNvSpPr/>
            <p:nvPr/>
          </p:nvSpPr>
          <p:spPr>
            <a:xfrm>
              <a:off x="7215260" y="3202258"/>
              <a:ext cx="96477" cy="127298"/>
            </a:xfrm>
            <a:custGeom>
              <a:avLst/>
              <a:gdLst/>
              <a:ahLst/>
              <a:cxnLst/>
              <a:rect l="l" t="t" r="r" b="b"/>
              <a:pathLst>
                <a:path w="2793" h="3685" extrusionOk="0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7288008" y="3162809"/>
              <a:ext cx="52401" cy="52128"/>
            </a:xfrm>
            <a:custGeom>
              <a:avLst/>
              <a:gdLst/>
              <a:ahLst/>
              <a:cxnLst/>
              <a:rect l="l" t="t" r="r" b="b"/>
              <a:pathLst>
                <a:path w="1517" h="1509" extrusionOk="0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7049485" y="3303955"/>
              <a:ext cx="78619" cy="78935"/>
            </a:xfrm>
            <a:custGeom>
              <a:avLst/>
              <a:gdLst/>
              <a:ahLst/>
              <a:cxnLst/>
              <a:rect l="l" t="t" r="r" b="b"/>
              <a:pathLst>
                <a:path w="2276" h="2285" extrusionOk="0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7105238" y="3042631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7093217" y="3202258"/>
              <a:ext cx="95890" cy="127298"/>
            </a:xfrm>
            <a:custGeom>
              <a:avLst/>
              <a:gdLst/>
              <a:ahLst/>
              <a:cxnLst/>
              <a:rect l="l" t="t" r="r" b="b"/>
              <a:pathLst>
                <a:path w="2776" h="3685" extrusionOk="0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120955" y="3355736"/>
              <a:ext cx="68152" cy="133482"/>
            </a:xfrm>
            <a:custGeom>
              <a:avLst/>
              <a:gdLst/>
              <a:ahLst/>
              <a:cxnLst/>
              <a:rect l="l" t="t" r="r" b="b"/>
              <a:pathLst>
                <a:path w="1973" h="3864" extrusionOk="0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7215260" y="3355736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260892" y="3355736"/>
              <a:ext cx="145769" cy="125744"/>
            </a:xfrm>
            <a:custGeom>
              <a:avLst/>
              <a:gdLst/>
              <a:ahLst/>
              <a:cxnLst/>
              <a:rect l="l" t="t" r="r" b="b"/>
              <a:pathLst>
                <a:path w="4220" h="3640" extrusionOk="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6997704" y="3355736"/>
              <a:ext cx="145182" cy="125467"/>
            </a:xfrm>
            <a:custGeom>
              <a:avLst/>
              <a:gdLst/>
              <a:ahLst/>
              <a:cxnLst/>
              <a:rect l="l" t="t" r="r" b="b"/>
              <a:pathLst>
                <a:path w="4203" h="3632" extrusionOk="0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7331430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6978912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7260892" y="3050334"/>
              <a:ext cx="145769" cy="125778"/>
            </a:xfrm>
            <a:custGeom>
              <a:avLst/>
              <a:gdLst/>
              <a:ahLst/>
              <a:cxnLst/>
              <a:rect l="l" t="t" r="r" b="b"/>
              <a:pathLst>
                <a:path w="4220" h="3641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7215260" y="3042631"/>
              <a:ext cx="73368" cy="133482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6997704" y="3050334"/>
              <a:ext cx="145804" cy="125778"/>
            </a:xfrm>
            <a:custGeom>
              <a:avLst/>
              <a:gdLst/>
              <a:ahLst/>
              <a:cxnLst/>
              <a:rect l="l" t="t" r="r" b="b"/>
              <a:pathLst>
                <a:path w="4221" h="3641" extrusionOk="0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7" name="Google Shape;697;p46"/>
          <p:cNvCxnSpPr>
            <a:cxnSpLocks/>
            <a:stCxn id="669" idx="1"/>
            <a:endCxn id="673" idx="1"/>
          </p:cNvCxnSpPr>
          <p:nvPr/>
        </p:nvCxnSpPr>
        <p:spPr>
          <a:xfrm rot="10800000" flipV="1">
            <a:off x="2290527" y="1256561"/>
            <a:ext cx="1762480" cy="733340"/>
          </a:xfrm>
          <a:prstGeom prst="bentConnector3">
            <a:avLst>
              <a:gd name="adj1" fmla="val 112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46"/>
          <p:cNvCxnSpPr>
            <a:cxnSpLocks/>
            <a:stCxn id="669" idx="3"/>
            <a:endCxn id="673" idx="3"/>
          </p:cNvCxnSpPr>
          <p:nvPr/>
        </p:nvCxnSpPr>
        <p:spPr>
          <a:xfrm>
            <a:off x="4726207" y="1256561"/>
            <a:ext cx="1855661" cy="733340"/>
          </a:xfrm>
          <a:prstGeom prst="bentConnector3">
            <a:avLst>
              <a:gd name="adj1" fmla="val 11231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42;p39">
            <a:extLst>
              <a:ext uri="{FF2B5EF4-FFF2-40B4-BE49-F238E27FC236}">
                <a16:creationId xmlns:a16="http://schemas.microsoft.com/office/drawing/2014/main" id="{8F45D8F9-0BA0-9136-5266-104631A38D5B}"/>
              </a:ext>
            </a:extLst>
          </p:cNvPr>
          <p:cNvSpPr txBox="1">
            <a:spLocks/>
          </p:cNvSpPr>
          <p:nvPr/>
        </p:nvSpPr>
        <p:spPr>
          <a:xfrm>
            <a:off x="1587562" y="1978096"/>
            <a:ext cx="5991520" cy="27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/>
              <a:t>MVP de NLP</a:t>
            </a:r>
          </a:p>
          <a:p>
            <a:pPr lvl="1"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/>
              <a:t>Modelo NLTK</a:t>
            </a:r>
          </a:p>
          <a:p>
            <a:pPr lvl="1"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/>
              <a:t>Modelo </a:t>
            </a:r>
            <a:r>
              <a:rPr lang="es-AR" sz="1200" dirty="0" err="1"/>
              <a:t>Stanza</a:t>
            </a:r>
            <a:endParaRPr lang="es-AR" sz="1200" dirty="0"/>
          </a:p>
          <a:p>
            <a:pPr lvl="1"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/>
              <a:t>Modelo </a:t>
            </a:r>
            <a:r>
              <a:rPr lang="es-AR" sz="1200" dirty="0" err="1"/>
              <a:t>TensorFlow</a:t>
            </a:r>
            <a:r>
              <a:rPr lang="es-AR" sz="1200" dirty="0"/>
              <a:t> RNN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/>
              <a:t>MVP de Recomendaciones</a:t>
            </a:r>
          </a:p>
          <a:p>
            <a:pPr lvl="1"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 err="1"/>
              <a:t>Cosine</a:t>
            </a:r>
            <a:r>
              <a:rPr lang="es-AR" sz="1200" dirty="0"/>
              <a:t> </a:t>
            </a:r>
            <a:r>
              <a:rPr lang="es-AR" sz="1200" dirty="0" err="1"/>
              <a:t>Similarity</a:t>
            </a:r>
            <a:endParaRPr lang="es-AR" sz="1200" dirty="0"/>
          </a:p>
          <a:p>
            <a:pPr lvl="1"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200" dirty="0" err="1"/>
              <a:t>Tensorflow</a:t>
            </a:r>
            <a:r>
              <a:rPr lang="es-AR" sz="1200" dirty="0"/>
              <a:t> </a:t>
            </a:r>
            <a:r>
              <a:rPr lang="es-AR" sz="1200" dirty="0" err="1"/>
              <a:t>Recommenders</a:t>
            </a:r>
            <a:endParaRPr lang="es-AR" sz="1200" dirty="0"/>
          </a:p>
        </p:txBody>
      </p:sp>
      <p:grpSp>
        <p:nvGrpSpPr>
          <p:cNvPr id="702" name="Google Shape;702;p46"/>
          <p:cNvGrpSpPr/>
          <p:nvPr/>
        </p:nvGrpSpPr>
        <p:grpSpPr>
          <a:xfrm flipH="1">
            <a:off x="7544130" y="542945"/>
            <a:ext cx="1049157" cy="2929092"/>
            <a:chOff x="5962311" y="2075045"/>
            <a:chExt cx="1049157" cy="2929092"/>
          </a:xfrm>
        </p:grpSpPr>
        <p:cxnSp>
          <p:nvCxnSpPr>
            <p:cNvPr id="704" name="Google Shape;704;p46"/>
            <p:cNvCxnSpPr>
              <a:cxnSpLocks/>
              <a:stCxn id="38" idx="3"/>
              <a:endCxn id="671" idx="3"/>
            </p:cNvCxnSpPr>
            <p:nvPr/>
          </p:nvCxnSpPr>
          <p:spPr>
            <a:xfrm flipH="1" flipV="1">
              <a:off x="5962311" y="2075045"/>
              <a:ext cx="1014205" cy="2804464"/>
            </a:xfrm>
            <a:prstGeom prst="bentConnector3">
              <a:avLst>
                <a:gd name="adj1" fmla="val 12254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3" name="Google Shape;703;p46"/>
            <p:cNvSpPr/>
            <p:nvPr/>
          </p:nvSpPr>
          <p:spPr>
            <a:xfrm>
              <a:off x="6941568" y="4934237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45537" y="2220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Machine Learning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699" name="Google Shape;699;p46"/>
          <p:cNvGrpSpPr/>
          <p:nvPr/>
        </p:nvGrpSpPr>
        <p:grpSpPr>
          <a:xfrm>
            <a:off x="601888" y="542945"/>
            <a:ext cx="1020623" cy="2929944"/>
            <a:chOff x="6013400" y="2075045"/>
            <a:chExt cx="1020623" cy="2929944"/>
          </a:xfrm>
        </p:grpSpPr>
        <p:cxnSp>
          <p:nvCxnSpPr>
            <p:cNvPr id="701" name="Google Shape;701;p46"/>
            <p:cNvCxnSpPr>
              <a:cxnSpLocks/>
              <a:stCxn id="38" idx="1"/>
              <a:endCxn id="671" idx="1"/>
            </p:cNvCxnSpPr>
            <p:nvPr/>
          </p:nvCxnSpPr>
          <p:spPr>
            <a:xfrm rot="10800000">
              <a:off x="6013400" y="2075045"/>
              <a:ext cx="985675" cy="2804464"/>
            </a:xfrm>
            <a:prstGeom prst="bentConnector3">
              <a:avLst>
                <a:gd name="adj1" fmla="val 12319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46"/>
            <p:cNvSpPr/>
            <p:nvPr/>
          </p:nvSpPr>
          <p:spPr>
            <a:xfrm>
              <a:off x="6964123" y="4935089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950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Google Shape;405;p41"/>
          <p:cNvSpPr/>
          <p:nvPr/>
        </p:nvSpPr>
        <p:spPr>
          <a:xfrm>
            <a:off x="1706188" y="102065"/>
            <a:ext cx="6005252" cy="4646916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27" name="Google Shape;404;p41"/>
          <p:cNvSpPr/>
          <p:nvPr/>
        </p:nvSpPr>
        <p:spPr>
          <a:xfrm>
            <a:off x="144162" y="0"/>
            <a:ext cx="1806558" cy="148268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04;p41"/>
          <p:cNvSpPr/>
          <p:nvPr/>
        </p:nvSpPr>
        <p:spPr>
          <a:xfrm>
            <a:off x="6726859" y="4251373"/>
            <a:ext cx="1060364" cy="99521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9C66959-A8F6-B08A-F98A-50ECBE11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59775"/>
            <a:ext cx="9141097" cy="32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8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Google Shape;405;p41"/>
          <p:cNvSpPr/>
          <p:nvPr/>
        </p:nvSpPr>
        <p:spPr>
          <a:xfrm>
            <a:off x="1706188" y="102065"/>
            <a:ext cx="6005252" cy="4646916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27" name="Google Shape;404;p41"/>
          <p:cNvSpPr/>
          <p:nvPr/>
        </p:nvSpPr>
        <p:spPr>
          <a:xfrm>
            <a:off x="144162" y="0"/>
            <a:ext cx="1806558" cy="148268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04;p41"/>
          <p:cNvSpPr/>
          <p:nvPr/>
        </p:nvSpPr>
        <p:spPr>
          <a:xfrm>
            <a:off x="6726859" y="4251373"/>
            <a:ext cx="1060364" cy="99521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CAA0F00-ADF2-C88D-6AEF-D50D6E9C3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475"/>
            <a:ext cx="9144000" cy="36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232;p35"/>
          <p:cNvSpPr/>
          <p:nvPr/>
        </p:nvSpPr>
        <p:spPr>
          <a:xfrm>
            <a:off x="4668077" y="2887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233;p35"/>
          <p:cNvSpPr/>
          <p:nvPr/>
        </p:nvSpPr>
        <p:spPr>
          <a:xfrm>
            <a:off x="1183477" y="374326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97158" name="Google Shape;236;p35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8" name="Google Shape;237;p35"/>
          <p:cNvSpPr/>
          <p:nvPr/>
        </p:nvSpPr>
        <p:spPr>
          <a:xfrm>
            <a:off x="2132627" y="1309350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48" name="Google Shape;238;p35"/>
          <p:cNvCxnSpPr>
            <a:cxnSpLocks/>
            <a:stCxn id="1048698" idx="1"/>
            <a:endCxn id="1048700" idx="1"/>
          </p:cNvCxnSpPr>
          <p:nvPr/>
        </p:nvCxnSpPr>
        <p:spPr>
          <a:xfrm rot="10800000" flipV="1">
            <a:off x="828987" y="1940549"/>
            <a:ext cx="1303640" cy="1421877"/>
          </a:xfrm>
          <a:prstGeom prst="bentConnector3">
            <a:avLst>
              <a:gd name="adj1" fmla="val 1175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49" name="Google Shape;239;p35"/>
          <p:cNvCxnSpPr>
            <a:cxnSpLocks/>
            <a:stCxn id="1048700" idx="3"/>
            <a:endCxn id="1048698" idx="3"/>
          </p:cNvCxnSpPr>
          <p:nvPr/>
        </p:nvCxnSpPr>
        <p:spPr>
          <a:xfrm flipH="1" flipV="1">
            <a:off x="3722027" y="1940550"/>
            <a:ext cx="1283925" cy="1421877"/>
          </a:xfrm>
          <a:prstGeom prst="bentConnector3">
            <a:avLst>
              <a:gd name="adj1" fmla="val -178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99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2290577" y="1519651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48700" name="Título 6"/>
          <p:cNvSpPr>
            <a:spLocks noGrp="1"/>
          </p:cNvSpPr>
          <p:nvPr>
            <p:ph type="title"/>
          </p:nvPr>
        </p:nvSpPr>
        <p:spPr>
          <a:xfrm>
            <a:off x="828987" y="2941527"/>
            <a:ext cx="4176965" cy="841800"/>
          </a:xfrm>
        </p:spPr>
        <p:txBody>
          <a:bodyPr/>
          <a:lstStyle/>
          <a:p>
            <a:r>
              <a:rPr lang="en-US" dirty="0"/>
              <a:t>WEB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0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165;p32"/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048588" name="Google Shape;166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0" name="Google Shape;167;p32"/>
            <p:cNvCxnSpPr>
              <a:cxnSpLocks/>
              <a:stCxn id="1048588" idx="2"/>
              <a:endCxn id="1048610" idx="1"/>
            </p:cNvCxnSpPr>
            <p:nvPr/>
          </p:nvCxnSpPr>
          <p:spPr>
            <a:xfrm rot="10800000" flipH="1">
              <a:off x="5816800" y="2392275"/>
              <a:ext cx="171000" cy="7959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168;p32"/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048589" name="Google Shape;169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1" name="Google Shape;170;p32"/>
            <p:cNvCxnSpPr>
              <a:cxnSpLocks/>
              <a:stCxn id="1048589" idx="2"/>
              <a:endCxn id="1048610" idx="3"/>
            </p:cNvCxnSpPr>
            <p:nvPr/>
          </p:nvCxnSpPr>
          <p:spPr>
            <a:xfrm rot="10800000" flipH="1">
              <a:off x="5816800" y="-292125"/>
              <a:ext cx="171000" cy="34803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" name="Grupo 26"/>
          <p:cNvGrpSpPr/>
          <p:nvPr/>
        </p:nvGrpSpPr>
        <p:grpSpPr>
          <a:xfrm>
            <a:off x="1052936" y="1660424"/>
            <a:ext cx="3974683" cy="3241167"/>
            <a:chOff x="3003868" y="2086017"/>
            <a:chExt cx="3573008" cy="2965364"/>
          </a:xfrm>
        </p:grpSpPr>
        <p:sp>
          <p:nvSpPr>
            <p:cNvPr id="1048590" name="Cuadro de texto 2"/>
            <p:cNvSpPr/>
            <p:nvPr/>
          </p:nvSpPr>
          <p:spPr>
            <a:xfrm>
              <a:off x="3035771" y="2143182"/>
              <a:ext cx="3541105" cy="2908199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  <a:noAutofit/>
            </a:bodyPr>
            <a:lstStyle/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Delfina Longo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Miguel Dallanegra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Carlos Hidalgo 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Angel Prieto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PY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 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</p:txBody>
        </p:sp>
        <p:grpSp>
          <p:nvGrpSpPr>
            <p:cNvPr id="69" name="Google Shape;6345;p74"/>
            <p:cNvGrpSpPr/>
            <p:nvPr/>
          </p:nvGrpSpPr>
          <p:grpSpPr>
            <a:xfrm>
              <a:off x="3008948" y="2086017"/>
              <a:ext cx="365125" cy="366395"/>
              <a:chOff x="0" y="0"/>
              <a:chExt cx="316650" cy="317450"/>
            </a:xfrm>
          </p:grpSpPr>
          <p:sp>
            <p:nvSpPr>
              <p:cNvPr id="1048591" name="Forma libre 24"/>
              <p:cNvSpPr/>
              <p:nvPr/>
            </p:nvSpPr>
            <p:spPr>
              <a:xfrm>
                <a:off x="0" y="0"/>
                <a:ext cx="31665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98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592" name="Forma libre 25"/>
              <p:cNvSpPr/>
              <p:nvPr/>
            </p:nvSpPr>
            <p:spPr>
              <a:xfrm>
                <a:off x="44125" y="89800"/>
                <a:ext cx="272525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5987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70" name="Google Shape;6345;p74"/>
            <p:cNvGrpSpPr/>
            <p:nvPr/>
          </p:nvGrpSpPr>
          <p:grpSpPr>
            <a:xfrm>
              <a:off x="3003868" y="2980732"/>
              <a:ext cx="365125" cy="366395"/>
              <a:chOff x="0" y="0"/>
              <a:chExt cx="316650" cy="317450"/>
            </a:xfrm>
          </p:grpSpPr>
          <p:sp>
            <p:nvSpPr>
              <p:cNvPr id="1048593" name="Forma libre 22"/>
              <p:cNvSpPr/>
              <p:nvPr/>
            </p:nvSpPr>
            <p:spPr>
              <a:xfrm>
                <a:off x="0" y="0"/>
                <a:ext cx="31665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98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594" name="Forma libre 23"/>
              <p:cNvSpPr/>
              <p:nvPr/>
            </p:nvSpPr>
            <p:spPr>
              <a:xfrm>
                <a:off x="44125" y="89800"/>
                <a:ext cx="272525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5987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71" name="Google Shape;7552;p76"/>
            <p:cNvGrpSpPr/>
            <p:nvPr/>
          </p:nvGrpSpPr>
          <p:grpSpPr>
            <a:xfrm>
              <a:off x="3014028" y="2576872"/>
              <a:ext cx="355600" cy="355600"/>
              <a:chOff x="0" y="0"/>
              <a:chExt cx="300900" cy="300900"/>
            </a:xfrm>
          </p:grpSpPr>
          <p:sp>
            <p:nvSpPr>
              <p:cNvPr id="1048595" name="Forma libre 19"/>
              <p:cNvSpPr/>
              <p:nvPr/>
            </p:nvSpPr>
            <p:spPr>
              <a:xfrm>
                <a:off x="0" y="0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596" name="Forma libre 20"/>
              <p:cNvSpPr/>
              <p:nvPr/>
            </p:nvSpPr>
            <p:spPr>
              <a:xfrm>
                <a:off x="142575" y="14177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597" name="Forma libre 21"/>
              <p:cNvSpPr/>
              <p:nvPr/>
            </p:nvSpPr>
            <p:spPr>
              <a:xfrm>
                <a:off x="100825" y="99250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72" name="Google Shape;8376;p78"/>
            <p:cNvGrpSpPr/>
            <p:nvPr/>
          </p:nvGrpSpPr>
          <p:grpSpPr>
            <a:xfrm>
              <a:off x="3005773" y="3430312"/>
              <a:ext cx="355599" cy="356233"/>
              <a:chOff x="0" y="0"/>
              <a:chExt cx="291300" cy="292025"/>
            </a:xfrm>
          </p:grpSpPr>
          <p:sp>
            <p:nvSpPr>
              <p:cNvPr id="1048598" name="Forma libre 14"/>
              <p:cNvSpPr/>
              <p:nvPr/>
            </p:nvSpPr>
            <p:spPr>
              <a:xfrm>
                <a:off x="1575" y="0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599" name="Forma libre 15"/>
              <p:cNvSpPr/>
              <p:nvPr/>
            </p:nvSpPr>
            <p:spPr>
              <a:xfrm>
                <a:off x="0" y="58875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600" name="Forma libre 16"/>
              <p:cNvSpPr/>
              <p:nvPr/>
            </p:nvSpPr>
            <p:spPr>
              <a:xfrm>
                <a:off x="102250" y="102975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601" name="Forma libre 17"/>
              <p:cNvSpPr/>
              <p:nvPr/>
            </p:nvSpPr>
            <p:spPr>
              <a:xfrm>
                <a:off x="0" y="128175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8602" name="Forma libre 18"/>
              <p:cNvSpPr/>
              <p:nvPr/>
            </p:nvSpPr>
            <p:spPr>
              <a:xfrm>
                <a:off x="0" y="195925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</p:grpSp>
      <p:sp>
        <p:nvSpPr>
          <p:cNvPr id="1048608" name="Google Shape;720;p48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09" name="Google Shape;721;p48"/>
          <p:cNvSpPr/>
          <p:nvPr/>
        </p:nvSpPr>
        <p:spPr>
          <a:xfrm>
            <a:off x="4613449" y="1139087"/>
            <a:ext cx="1970488" cy="1400408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54" name="Google Shape;724;p4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19527" b="8493"/>
          <a:stretch>
            <a:fillRect/>
          </a:stretch>
        </p:blipFill>
        <p:spPr>
          <a:xfrm>
            <a:off x="5255501" y="1471447"/>
            <a:ext cx="2545600" cy="2548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0" name="Google Shape;163;p32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11" name="Google Shape;171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/>
          <p:nvPr/>
        </p:nvSpPr>
        <p:spPr>
          <a:xfrm>
            <a:off x="3309942" y="1134411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4166317" y="1263275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4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6"/>
          <p:cNvSpPr txBox="1">
            <a:spLocks noGrp="1"/>
          </p:cNvSpPr>
          <p:nvPr>
            <p:ph type="title" idx="2"/>
          </p:nvPr>
        </p:nvSpPr>
        <p:spPr>
          <a:xfrm>
            <a:off x="2432301" y="2065339"/>
            <a:ext cx="4118807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Puesta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Produccion</a:t>
            </a:r>
            <a:endParaRPr dirty="0"/>
          </a:p>
        </p:txBody>
      </p:sp>
      <p:grpSp>
        <p:nvGrpSpPr>
          <p:cNvPr id="676" name="Google Shape;676;p46"/>
          <p:cNvGrpSpPr/>
          <p:nvPr/>
        </p:nvGrpSpPr>
        <p:grpSpPr>
          <a:xfrm>
            <a:off x="6551108" y="1469077"/>
            <a:ext cx="437567" cy="437610"/>
            <a:chOff x="6978912" y="3042631"/>
            <a:chExt cx="446542" cy="446587"/>
          </a:xfrm>
        </p:grpSpPr>
        <p:sp>
          <p:nvSpPr>
            <p:cNvPr id="677" name="Google Shape;677;p46"/>
            <p:cNvSpPr/>
            <p:nvPr/>
          </p:nvSpPr>
          <p:spPr>
            <a:xfrm>
              <a:off x="7215260" y="3202258"/>
              <a:ext cx="96477" cy="127298"/>
            </a:xfrm>
            <a:custGeom>
              <a:avLst/>
              <a:gdLst/>
              <a:ahLst/>
              <a:cxnLst/>
              <a:rect l="l" t="t" r="r" b="b"/>
              <a:pathLst>
                <a:path w="2793" h="3685" extrusionOk="0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7288008" y="3162809"/>
              <a:ext cx="52401" cy="52128"/>
            </a:xfrm>
            <a:custGeom>
              <a:avLst/>
              <a:gdLst/>
              <a:ahLst/>
              <a:cxnLst/>
              <a:rect l="l" t="t" r="r" b="b"/>
              <a:pathLst>
                <a:path w="1517" h="1509" extrusionOk="0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7049485" y="3303955"/>
              <a:ext cx="78619" cy="78935"/>
            </a:xfrm>
            <a:custGeom>
              <a:avLst/>
              <a:gdLst/>
              <a:ahLst/>
              <a:cxnLst/>
              <a:rect l="l" t="t" r="r" b="b"/>
              <a:pathLst>
                <a:path w="2276" h="2285" extrusionOk="0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7105238" y="3042631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7093217" y="3202258"/>
              <a:ext cx="95890" cy="127298"/>
            </a:xfrm>
            <a:custGeom>
              <a:avLst/>
              <a:gdLst/>
              <a:ahLst/>
              <a:cxnLst/>
              <a:rect l="l" t="t" r="r" b="b"/>
              <a:pathLst>
                <a:path w="2776" h="3685" extrusionOk="0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120955" y="3355736"/>
              <a:ext cx="68152" cy="133482"/>
            </a:xfrm>
            <a:custGeom>
              <a:avLst/>
              <a:gdLst/>
              <a:ahLst/>
              <a:cxnLst/>
              <a:rect l="l" t="t" r="r" b="b"/>
              <a:pathLst>
                <a:path w="1973" h="3864" extrusionOk="0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7215260" y="3355736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260892" y="3355736"/>
              <a:ext cx="145769" cy="125744"/>
            </a:xfrm>
            <a:custGeom>
              <a:avLst/>
              <a:gdLst/>
              <a:ahLst/>
              <a:cxnLst/>
              <a:rect l="l" t="t" r="r" b="b"/>
              <a:pathLst>
                <a:path w="4220" h="3640" extrusionOk="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6997704" y="3355736"/>
              <a:ext cx="145182" cy="125467"/>
            </a:xfrm>
            <a:custGeom>
              <a:avLst/>
              <a:gdLst/>
              <a:ahLst/>
              <a:cxnLst/>
              <a:rect l="l" t="t" r="r" b="b"/>
              <a:pathLst>
                <a:path w="4203" h="3632" extrusionOk="0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7331430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6978912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7260892" y="3050334"/>
              <a:ext cx="145769" cy="125778"/>
            </a:xfrm>
            <a:custGeom>
              <a:avLst/>
              <a:gdLst/>
              <a:ahLst/>
              <a:cxnLst/>
              <a:rect l="l" t="t" r="r" b="b"/>
              <a:pathLst>
                <a:path w="4220" h="3641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7215260" y="3042631"/>
              <a:ext cx="73368" cy="133482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6997704" y="3050334"/>
              <a:ext cx="145804" cy="125778"/>
            </a:xfrm>
            <a:custGeom>
              <a:avLst/>
              <a:gdLst/>
              <a:ahLst/>
              <a:cxnLst/>
              <a:rect l="l" t="t" r="r" b="b"/>
              <a:pathLst>
                <a:path w="4221" h="3641" extrusionOk="0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4284140" y="1380852"/>
            <a:ext cx="437557" cy="438193"/>
            <a:chOff x="6978912" y="3588388"/>
            <a:chExt cx="446533" cy="447181"/>
          </a:xfrm>
        </p:grpSpPr>
        <p:sp>
          <p:nvSpPr>
            <p:cNvPr id="692" name="Google Shape;692;p46"/>
            <p:cNvSpPr/>
            <p:nvPr/>
          </p:nvSpPr>
          <p:spPr>
            <a:xfrm>
              <a:off x="6978912" y="3699343"/>
              <a:ext cx="330054" cy="336226"/>
            </a:xfrm>
            <a:custGeom>
              <a:avLst/>
              <a:gdLst/>
              <a:ahLst/>
              <a:cxnLst/>
              <a:rect l="l" t="t" r="r" b="b"/>
              <a:pathLst>
                <a:path w="9555" h="9733" extrusionOk="0">
                  <a:moveTo>
                    <a:pt x="0" y="0"/>
                  </a:moveTo>
                  <a:lnTo>
                    <a:pt x="0" y="9733"/>
                  </a:lnTo>
                  <a:lnTo>
                    <a:pt x="2454" y="7574"/>
                  </a:lnTo>
                  <a:lnTo>
                    <a:pt x="9555" y="7574"/>
                  </a:lnTo>
                  <a:lnTo>
                    <a:pt x="8422" y="6637"/>
                  </a:lnTo>
                  <a:lnTo>
                    <a:pt x="883" y="663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7135464" y="3655783"/>
              <a:ext cx="183386" cy="103670"/>
            </a:xfrm>
            <a:custGeom>
              <a:avLst/>
              <a:gdLst/>
              <a:ahLst/>
              <a:cxnLst/>
              <a:rect l="l" t="t" r="r" b="b"/>
              <a:pathLst>
                <a:path w="5309" h="3001" extrusionOk="0">
                  <a:moveTo>
                    <a:pt x="2448" y="1"/>
                  </a:moveTo>
                  <a:cubicBezTo>
                    <a:pt x="2122" y="1"/>
                    <a:pt x="1856" y="267"/>
                    <a:pt x="1856" y="601"/>
                  </a:cubicBezTo>
                  <a:lnTo>
                    <a:pt x="1856" y="1234"/>
                  </a:lnTo>
                  <a:lnTo>
                    <a:pt x="1044" y="1234"/>
                  </a:lnTo>
                  <a:cubicBezTo>
                    <a:pt x="848" y="1234"/>
                    <a:pt x="660" y="1324"/>
                    <a:pt x="535" y="1484"/>
                  </a:cubicBezTo>
                  <a:cubicBezTo>
                    <a:pt x="0" y="2207"/>
                    <a:pt x="509" y="3001"/>
                    <a:pt x="1196" y="3001"/>
                  </a:cubicBezTo>
                  <a:lnTo>
                    <a:pt x="4755" y="3001"/>
                  </a:lnTo>
                  <a:cubicBezTo>
                    <a:pt x="5041" y="3001"/>
                    <a:pt x="5290" y="2778"/>
                    <a:pt x="5299" y="2492"/>
                  </a:cubicBezTo>
                  <a:cubicBezTo>
                    <a:pt x="5308" y="2189"/>
                    <a:pt x="5067" y="1939"/>
                    <a:pt x="4764" y="1939"/>
                  </a:cubicBezTo>
                  <a:lnTo>
                    <a:pt x="4255" y="1939"/>
                  </a:lnTo>
                  <a:cubicBezTo>
                    <a:pt x="4264" y="1912"/>
                    <a:pt x="4264" y="1877"/>
                    <a:pt x="4264" y="1850"/>
                  </a:cubicBezTo>
                  <a:cubicBezTo>
                    <a:pt x="4264" y="1457"/>
                    <a:pt x="3943" y="1145"/>
                    <a:pt x="3560" y="1145"/>
                  </a:cubicBezTo>
                  <a:cubicBezTo>
                    <a:pt x="3354" y="1145"/>
                    <a:pt x="3167" y="1225"/>
                    <a:pt x="3042" y="1368"/>
                  </a:cubicBezTo>
                  <a:lnTo>
                    <a:pt x="3042" y="494"/>
                  </a:lnTo>
                  <a:cubicBezTo>
                    <a:pt x="3042" y="378"/>
                    <a:pt x="2971" y="226"/>
                    <a:pt x="2873" y="155"/>
                  </a:cubicBezTo>
                  <a:cubicBezTo>
                    <a:pt x="2731" y="47"/>
                    <a:pt x="2584" y="1"/>
                    <a:pt x="2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7034666" y="3588388"/>
              <a:ext cx="390779" cy="405904"/>
            </a:xfrm>
            <a:custGeom>
              <a:avLst/>
              <a:gdLst/>
              <a:ahLst/>
              <a:cxnLst/>
              <a:rect l="l" t="t" r="r" b="b"/>
              <a:pathLst>
                <a:path w="11313" h="11750" extrusionOk="0">
                  <a:moveTo>
                    <a:pt x="5371" y="1142"/>
                  </a:moveTo>
                  <a:cubicBezTo>
                    <a:pt x="6023" y="1142"/>
                    <a:pt x="6567" y="1615"/>
                    <a:pt x="6692" y="2231"/>
                  </a:cubicBezTo>
                  <a:lnTo>
                    <a:pt x="6808" y="2231"/>
                  </a:lnTo>
                  <a:cubicBezTo>
                    <a:pt x="7361" y="2231"/>
                    <a:pt x="7825" y="2614"/>
                    <a:pt x="7950" y="3132"/>
                  </a:cubicBezTo>
                  <a:cubicBezTo>
                    <a:pt x="8601" y="3266"/>
                    <a:pt x="9074" y="3899"/>
                    <a:pt x="8967" y="4622"/>
                  </a:cubicBezTo>
                  <a:cubicBezTo>
                    <a:pt x="8868" y="5255"/>
                    <a:pt x="8306" y="5710"/>
                    <a:pt x="7673" y="5710"/>
                  </a:cubicBezTo>
                  <a:lnTo>
                    <a:pt x="6112" y="5710"/>
                  </a:lnTo>
                  <a:lnTo>
                    <a:pt x="6112" y="6495"/>
                  </a:lnTo>
                  <a:lnTo>
                    <a:pt x="8815" y="6495"/>
                  </a:lnTo>
                  <a:lnTo>
                    <a:pt x="8815" y="7253"/>
                  </a:lnTo>
                  <a:lnTo>
                    <a:pt x="2624" y="7253"/>
                  </a:lnTo>
                  <a:lnTo>
                    <a:pt x="2624" y="6495"/>
                  </a:lnTo>
                  <a:lnTo>
                    <a:pt x="5354" y="6495"/>
                  </a:lnTo>
                  <a:lnTo>
                    <a:pt x="5354" y="5710"/>
                  </a:lnTo>
                  <a:lnTo>
                    <a:pt x="4131" y="5710"/>
                  </a:lnTo>
                  <a:cubicBezTo>
                    <a:pt x="3320" y="5710"/>
                    <a:pt x="2615" y="5130"/>
                    <a:pt x="2481" y="4327"/>
                  </a:cubicBezTo>
                  <a:cubicBezTo>
                    <a:pt x="2320" y="3319"/>
                    <a:pt x="3061" y="2445"/>
                    <a:pt x="4015" y="2391"/>
                  </a:cubicBezTo>
                  <a:cubicBezTo>
                    <a:pt x="4078" y="1696"/>
                    <a:pt x="4658" y="1142"/>
                    <a:pt x="5371" y="1142"/>
                  </a:cubicBezTo>
                  <a:close/>
                  <a:moveTo>
                    <a:pt x="1" y="1"/>
                  </a:moveTo>
                  <a:lnTo>
                    <a:pt x="1" y="9118"/>
                  </a:lnTo>
                  <a:lnTo>
                    <a:pt x="7066" y="9118"/>
                  </a:lnTo>
                  <a:lnTo>
                    <a:pt x="10251" y="11750"/>
                  </a:lnTo>
                  <a:lnTo>
                    <a:pt x="10251" y="9118"/>
                  </a:lnTo>
                  <a:lnTo>
                    <a:pt x="11313" y="9118"/>
                  </a:lnTo>
                  <a:lnTo>
                    <a:pt x="11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5" name="Google Shape;695;p46"/>
          <p:cNvCxnSpPr>
            <a:cxnSpLocks/>
            <a:stCxn id="670" idx="3"/>
            <a:endCxn id="672" idx="3"/>
          </p:cNvCxnSpPr>
          <p:nvPr/>
        </p:nvCxnSpPr>
        <p:spPr>
          <a:xfrm>
            <a:off x="4839517" y="1599875"/>
            <a:ext cx="1711591" cy="698564"/>
          </a:xfrm>
          <a:prstGeom prst="bentConnector3">
            <a:avLst>
              <a:gd name="adj1" fmla="val 11335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46"/>
          <p:cNvCxnSpPr>
            <a:cxnSpLocks/>
            <a:stCxn id="670" idx="1"/>
            <a:endCxn id="672" idx="1"/>
          </p:cNvCxnSpPr>
          <p:nvPr/>
        </p:nvCxnSpPr>
        <p:spPr>
          <a:xfrm rot="10800000" flipV="1">
            <a:off x="2432301" y="1599875"/>
            <a:ext cx="1734016" cy="698564"/>
          </a:xfrm>
          <a:prstGeom prst="bentConnector3">
            <a:avLst>
              <a:gd name="adj1" fmla="val 1131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9" name="Google Shape;699;p4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700" name="Google Shape;700;p4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1" name="Google Shape;701;p46"/>
            <p:cNvCxnSpPr>
              <a:stCxn id="700" idx="2"/>
              <a:endCxn id="671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2" name="Google Shape;702;p4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703" name="Google Shape;703;p4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4" name="Google Shape;704;p46"/>
            <p:cNvCxnSpPr>
              <a:stCxn id="703" idx="2"/>
              <a:endCxn id="671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WEB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" name="Google Shape;342;p39">
            <a:extLst>
              <a:ext uri="{FF2B5EF4-FFF2-40B4-BE49-F238E27FC236}">
                <a16:creationId xmlns:a16="http://schemas.microsoft.com/office/drawing/2014/main" id="{CC182F4A-57A6-8D5B-147C-81D928747082}"/>
              </a:ext>
            </a:extLst>
          </p:cNvPr>
          <p:cNvSpPr txBox="1">
            <a:spLocks/>
          </p:cNvSpPr>
          <p:nvPr/>
        </p:nvSpPr>
        <p:spPr>
          <a:xfrm>
            <a:off x="2273867" y="2886251"/>
            <a:ext cx="4525416" cy="201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Armado de contenedor DOCKER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Configuración Google Cloud </a:t>
            </a:r>
            <a:r>
              <a:rPr lang="es-AR" sz="1600" dirty="0" err="1"/>
              <a:t>Platform</a:t>
            </a:r>
            <a:endParaRPr lang="es-AR" sz="1600" dirty="0"/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Despliegue la aplicación Django en Google App </a:t>
            </a:r>
            <a:r>
              <a:rPr lang="es-AR" sz="1600" dirty="0" err="1"/>
              <a:t>Engine</a:t>
            </a:r>
            <a:endParaRPr lang="es-AR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992746-CB1B-BB0E-D4D7-90EBC56B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027"/>
            <a:ext cx="2782957" cy="578498"/>
          </a:xfrm>
        </p:spPr>
        <p:txBody>
          <a:bodyPr/>
          <a:lstStyle/>
          <a:p>
            <a:r>
              <a:rPr lang="es-ES_tradnl" sz="2800" dirty="0"/>
              <a:t>SCREENSHOTS</a:t>
            </a:r>
            <a:endParaRPr lang="es-ES_tradnl" sz="2000" dirty="0"/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16200000">
            <a:off x="-767587" y="2350074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2913A9-81A4-C79F-ED16-B3DB600A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2957" y="13883"/>
            <a:ext cx="6361043" cy="5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5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5400000">
            <a:off x="5593455" y="2117077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REVIEWS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A8D26B-EFF7-2A3E-50A6-242AAD34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292806" cy="514350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746204D-5F5F-AF16-88BE-7A499C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3" y="-1"/>
            <a:ext cx="2782957" cy="578498"/>
          </a:xfrm>
        </p:spPr>
        <p:txBody>
          <a:bodyPr/>
          <a:lstStyle/>
          <a:p>
            <a:r>
              <a:rPr lang="es-ES_tradnl" sz="2800" dirty="0"/>
              <a:t>SCREENSHOTS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68847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Google Shape;405;p41"/>
          <p:cNvSpPr/>
          <p:nvPr/>
        </p:nvSpPr>
        <p:spPr>
          <a:xfrm>
            <a:off x="1706188" y="102065"/>
            <a:ext cx="6005252" cy="4646916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27" name="Google Shape;404;p41"/>
          <p:cNvSpPr/>
          <p:nvPr/>
        </p:nvSpPr>
        <p:spPr>
          <a:xfrm>
            <a:off x="144162" y="0"/>
            <a:ext cx="1806558" cy="148268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ángulo redondeado 6"/>
          <p:cNvSpPr/>
          <p:nvPr/>
        </p:nvSpPr>
        <p:spPr>
          <a:xfrm>
            <a:off x="1356926" y="1824747"/>
            <a:ext cx="6430297" cy="1542634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pic>
        <p:nvPicPr>
          <p:cNvPr id="6" name="Imagen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97" y="1993236"/>
            <a:ext cx="6555754" cy="1205656"/>
          </a:xfrm>
          <a:prstGeom prst="rect">
            <a:avLst/>
          </a:prstGeom>
        </p:spPr>
      </p:pic>
      <p:sp>
        <p:nvSpPr>
          <p:cNvPr id="8" name="Google Shape;404;p41"/>
          <p:cNvSpPr/>
          <p:nvPr/>
        </p:nvSpPr>
        <p:spPr>
          <a:xfrm>
            <a:off x="6726859" y="4251373"/>
            <a:ext cx="1060364" cy="99521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Google Shape;339;p39"/>
          <p:cNvSpPr/>
          <p:nvPr/>
        </p:nvSpPr>
        <p:spPr>
          <a:xfrm>
            <a:off x="-125299" y="621485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7159" name="Google Shape;344;p39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89" y="2220734"/>
            <a:ext cx="2645625" cy="1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0" name="Google Shape;345;p39"/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34" y="997309"/>
            <a:ext cx="2101734" cy="19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8" name="Google Shape;233;p35"/>
          <p:cNvSpPr/>
          <p:nvPr/>
        </p:nvSpPr>
        <p:spPr>
          <a:xfrm>
            <a:off x="3865791" y="-56891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29" name="Google Shape;234;p35"/>
          <p:cNvSpPr txBox="1">
            <a:spLocks noGrp="1"/>
          </p:cNvSpPr>
          <p:nvPr>
            <p:ph type="title"/>
          </p:nvPr>
        </p:nvSpPr>
        <p:spPr>
          <a:xfrm>
            <a:off x="3412725" y="2264390"/>
            <a:ext cx="5329825" cy="1497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EDA</a:t>
            </a:r>
            <a:endParaRPr lang="es-ES_tradnl" sz="5000" dirty="0"/>
          </a:p>
        </p:txBody>
      </p:sp>
      <p:sp>
        <p:nvSpPr>
          <p:cNvPr id="1048730" name="Google Shape;237;p35"/>
          <p:cNvSpPr/>
          <p:nvPr/>
        </p:nvSpPr>
        <p:spPr>
          <a:xfrm>
            <a:off x="5245220" y="97031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56" name="Google Shape;238;p35"/>
          <p:cNvCxnSpPr>
            <a:cxnSpLocks/>
            <a:stCxn id="1048730" idx="1"/>
            <a:endCxn id="1048729" idx="1"/>
          </p:cNvCxnSpPr>
          <p:nvPr/>
        </p:nvCxnSpPr>
        <p:spPr>
          <a:xfrm rot="10800000" flipV="1">
            <a:off x="3412726" y="1601514"/>
            <a:ext cx="1832495" cy="1411806"/>
          </a:xfrm>
          <a:prstGeom prst="bentConnector3">
            <a:avLst>
              <a:gd name="adj1" fmla="val 1124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57" name="Google Shape;239;p35"/>
          <p:cNvCxnSpPr>
            <a:cxnSpLocks/>
            <a:stCxn id="1048729" idx="3"/>
            <a:endCxn id="1048730" idx="3"/>
          </p:cNvCxnSpPr>
          <p:nvPr/>
        </p:nvCxnSpPr>
        <p:spPr>
          <a:xfrm flipH="1" flipV="1">
            <a:off x="6834620" y="1601514"/>
            <a:ext cx="1907930" cy="1411806"/>
          </a:xfrm>
          <a:prstGeom prst="bentConnector3">
            <a:avLst>
              <a:gd name="adj1" fmla="val -1198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31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5403170" y="118061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06</a:t>
            </a:r>
            <a:endParaRPr sz="6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90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Google Shape;302;p38"/>
          <p:cNvSpPr/>
          <p:nvPr/>
        </p:nvSpPr>
        <p:spPr>
          <a:xfrm>
            <a:off x="576288" y="10422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835" name="Google Shape;334;p38"/>
          <p:cNvSpPr txBox="1">
            <a:spLocks noGrp="1"/>
          </p:cNvSpPr>
          <p:nvPr>
            <p:ph type="title"/>
          </p:nvPr>
        </p:nvSpPr>
        <p:spPr>
          <a:xfrm>
            <a:off x="719938" y="257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Implementación del </a:t>
            </a:r>
            <a:r>
              <a:rPr lang="es-AR" dirty="0" err="1">
                <a:solidFill>
                  <a:schemeClr val="dk1"/>
                </a:solidFill>
              </a:rPr>
              <a:t>Stack</a:t>
            </a:r>
            <a:r>
              <a:rPr lang="es-AR" dirty="0">
                <a:solidFill>
                  <a:schemeClr val="dk1"/>
                </a:solidFill>
              </a:rPr>
              <a:t> Tecnológico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48836" name="Cuadro de texto 2"/>
          <p:cNvSpPr>
            <a:spLocks noChangeAspect="1"/>
          </p:cNvSpPr>
          <p:nvPr/>
        </p:nvSpPr>
        <p:spPr>
          <a:xfrm>
            <a:off x="2559834" y="1679501"/>
            <a:ext cx="893867" cy="4719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Storage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1048837" name="Cuadro de texto 2"/>
          <p:cNvSpPr>
            <a:spLocks noChangeAspect="1"/>
          </p:cNvSpPr>
          <p:nvPr/>
        </p:nvSpPr>
        <p:spPr>
          <a:xfrm>
            <a:off x="2574272" y="2901852"/>
            <a:ext cx="893867" cy="4719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Composer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1048838" name="Cuadro de texto 2"/>
          <p:cNvSpPr>
            <a:spLocks noChangeAspect="1"/>
          </p:cNvSpPr>
          <p:nvPr/>
        </p:nvSpPr>
        <p:spPr>
          <a:xfrm>
            <a:off x="1233941" y="911870"/>
            <a:ext cx="2017582" cy="553466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Google Cloud Platform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2097167" name="Google Shape;198;p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130093" y="2827441"/>
            <a:ext cx="612852" cy="625741"/>
          </a:xfrm>
          <a:prstGeom prst="rect">
            <a:avLst/>
          </a:prstGeom>
          <a:ln>
            <a:noFill/>
          </a:ln>
        </p:spPr>
      </p:pic>
      <p:pic>
        <p:nvPicPr>
          <p:cNvPr id="2097168" name="Google Shape;205;p2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142551" y="2820242"/>
            <a:ext cx="417283" cy="626110"/>
          </a:xfrm>
          <a:prstGeom prst="rect">
            <a:avLst/>
          </a:prstGeom>
          <a:ln>
            <a:noFill/>
          </a:ln>
        </p:spPr>
      </p:pic>
      <p:pic>
        <p:nvPicPr>
          <p:cNvPr id="2097169" name="Google Shape;217;p2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143079" y="4056322"/>
            <a:ext cx="632001" cy="625376"/>
          </a:xfrm>
          <a:prstGeom prst="rect">
            <a:avLst/>
          </a:prstGeom>
          <a:ln>
            <a:noFill/>
          </a:ln>
        </p:spPr>
      </p:pic>
      <p:pic>
        <p:nvPicPr>
          <p:cNvPr id="2097170" name="Google Shape;252;p2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2002360" y="4028038"/>
            <a:ext cx="626110" cy="626110"/>
          </a:xfrm>
          <a:prstGeom prst="rect">
            <a:avLst/>
          </a:prstGeom>
          <a:ln>
            <a:noFill/>
          </a:ln>
        </p:spPr>
      </p:pic>
      <p:pic>
        <p:nvPicPr>
          <p:cNvPr id="2097171" name="Google Shape;368;p2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6304814" y="3464295"/>
            <a:ext cx="416915" cy="626110"/>
          </a:xfrm>
          <a:prstGeom prst="rect">
            <a:avLst/>
          </a:prstGeom>
          <a:ln>
            <a:noFill/>
          </a:ln>
        </p:spPr>
      </p:pic>
      <p:pic>
        <p:nvPicPr>
          <p:cNvPr id="2097172" name="Google Shape;370;p27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6319697" y="2194132"/>
            <a:ext cx="416915" cy="626110"/>
          </a:xfrm>
          <a:prstGeom prst="rect">
            <a:avLst/>
          </a:prstGeom>
          <a:ln>
            <a:noFill/>
          </a:ln>
        </p:spPr>
      </p:pic>
      <p:pic>
        <p:nvPicPr>
          <p:cNvPr id="2097173" name="Google Shape;435;p2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5588215" y="2915111"/>
            <a:ext cx="442463" cy="427519"/>
          </a:xfrm>
          <a:prstGeom prst="rect">
            <a:avLst/>
          </a:prstGeom>
          <a:ln>
            <a:noFill/>
          </a:ln>
        </p:spPr>
      </p:pic>
      <p:sp>
        <p:nvSpPr>
          <p:cNvPr id="1048839" name="Cuadro de texto 2"/>
          <p:cNvSpPr>
            <a:spLocks noChangeAspect="1"/>
          </p:cNvSpPr>
          <p:nvPr/>
        </p:nvSpPr>
        <p:spPr>
          <a:xfrm>
            <a:off x="2661766" y="4119939"/>
            <a:ext cx="893866" cy="471931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API’s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2097174" name="Imagen 43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576288" y="728651"/>
            <a:ext cx="560921" cy="450804"/>
          </a:xfrm>
          <a:prstGeom prst="rect">
            <a:avLst/>
          </a:prstGeom>
          <a:ln>
            <a:noFill/>
          </a:ln>
        </p:spPr>
      </p:pic>
      <p:pic>
        <p:nvPicPr>
          <p:cNvPr id="2097175" name="Google Shape;390;p28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2142551" y="1545633"/>
            <a:ext cx="417283" cy="626110"/>
          </a:xfrm>
          <a:prstGeom prst="rect">
            <a:avLst/>
          </a:prstGeom>
          <a:ln>
            <a:noFill/>
          </a:ln>
        </p:spPr>
      </p:pic>
      <p:sp>
        <p:nvSpPr>
          <p:cNvPr id="1048840" name="Cuadro de texto 2"/>
          <p:cNvSpPr>
            <a:spLocks noChangeAspect="1"/>
          </p:cNvSpPr>
          <p:nvPr/>
        </p:nvSpPr>
        <p:spPr>
          <a:xfrm>
            <a:off x="4742945" y="4236858"/>
            <a:ext cx="1026889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Looker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1048841" name="Cuadro de texto 2"/>
          <p:cNvSpPr>
            <a:spLocks noChangeAspect="1"/>
          </p:cNvSpPr>
          <p:nvPr/>
        </p:nvSpPr>
        <p:spPr>
          <a:xfrm>
            <a:off x="4759238" y="2992420"/>
            <a:ext cx="807315" cy="47193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Big Query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2097176" name="Google Shape;125;p22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>
          <a:xfrm>
            <a:off x="4069025" y="1536437"/>
            <a:ext cx="618008" cy="625741"/>
          </a:xfrm>
          <a:prstGeom prst="rect">
            <a:avLst/>
          </a:prstGeom>
          <a:ln>
            <a:noFill/>
          </a:ln>
        </p:spPr>
      </p:pic>
      <p:sp>
        <p:nvSpPr>
          <p:cNvPr id="1048842" name="Cuadro de texto 2"/>
          <p:cNvSpPr>
            <a:spLocks noChangeAspect="1"/>
          </p:cNvSpPr>
          <p:nvPr/>
        </p:nvSpPr>
        <p:spPr>
          <a:xfrm>
            <a:off x="4637532" y="1719140"/>
            <a:ext cx="807315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Vertex AI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1048843" name="Cuadro de texto 2"/>
          <p:cNvSpPr>
            <a:spLocks noChangeAspect="1"/>
          </p:cNvSpPr>
          <p:nvPr/>
        </p:nvSpPr>
        <p:spPr>
          <a:xfrm>
            <a:off x="6675893" y="2287562"/>
            <a:ext cx="807315" cy="471931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SQL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1048844" name="Cuadro de texto 2"/>
          <p:cNvSpPr>
            <a:spLocks noChangeAspect="1"/>
          </p:cNvSpPr>
          <p:nvPr/>
        </p:nvSpPr>
        <p:spPr>
          <a:xfrm>
            <a:off x="6736611" y="3622600"/>
            <a:ext cx="1266651" cy="26436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GCP Hosting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2097177" name="Google Shape;435;p2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 rot="16200000">
            <a:off x="2107398" y="3521553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2097178" name="Google Shape;435;p2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3478507" y="2910813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2097179" name="Google Shape;435;p2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 rot="16200000">
            <a:off x="2088102" y="2253080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2097180" name="Google Shape;435;p2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 rot="16200000">
            <a:off x="4156798" y="2213799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2097181" name="Google Shape;435;p2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 rot="16200000">
            <a:off x="4156797" y="3540992"/>
            <a:ext cx="442463" cy="427519"/>
          </a:xfrm>
          <a:prstGeom prst="rect">
            <a:avLst/>
          </a:prstGeom>
          <a:ln>
            <a:noFill/>
          </a:ln>
        </p:spPr>
      </p:pic>
      <p:sp>
        <p:nvSpPr>
          <p:cNvPr id="1048845" name="Cuadro de texto 2"/>
          <p:cNvSpPr>
            <a:spLocks noChangeAspect="1"/>
          </p:cNvSpPr>
          <p:nvPr/>
        </p:nvSpPr>
        <p:spPr>
          <a:xfrm>
            <a:off x="6910597" y="4591305"/>
            <a:ext cx="2233401" cy="5806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0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OBS: de no funcionar Composer se estaría reemplazando por Workflow.</a:t>
            </a:r>
            <a:endParaRPr lang="es-A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Google Shape;993;p57"/>
          <p:cNvSpPr/>
          <p:nvPr/>
        </p:nvSpPr>
        <p:spPr>
          <a:xfrm>
            <a:off x="616147" y="984177"/>
            <a:ext cx="3904021" cy="3291096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12" name="Google Shape;995;p57"/>
          <p:cNvSpPr/>
          <p:nvPr/>
        </p:nvSpPr>
        <p:spPr>
          <a:xfrm>
            <a:off x="4575352" y="2405912"/>
            <a:ext cx="2193128" cy="167448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Angel</a:t>
            </a: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 Prieto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4"/>
              </a:rPr>
              <a:t>Delfina Longo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5"/>
              </a:rPr>
              <a:t>Carlos Hidalgo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6"/>
              </a:rPr>
              <a:t>Miguel Dallanegra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49013" name="Google Shape;997;p57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1000;p57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049014" name="Google Shape;1001;p5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806" name="Google Shape;1002;p57"/>
            <p:cNvCxnSpPr>
              <a:cxnSpLocks/>
              <a:stCxn id="1049014" idx="2"/>
              <a:endCxn id="1049013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45807" name="Google Shape;1005;p57"/>
          <p:cNvCxnSpPr>
            <a:cxnSpLocks/>
            <a:stCxn id="3" idx="3"/>
            <a:endCxn id="1049013" idx="3"/>
          </p:cNvCxnSpPr>
          <p:nvPr/>
        </p:nvCxnSpPr>
        <p:spPr>
          <a:xfrm flipV="1">
            <a:off x="4636477" y="860247"/>
            <a:ext cx="3931273" cy="1735817"/>
          </a:xfrm>
          <a:prstGeom prst="bentConnector3">
            <a:avLst>
              <a:gd name="adj1" fmla="val 10581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9016" name="Google Shape;1007;p57"/>
          <p:cNvSpPr/>
          <p:nvPr/>
        </p:nvSpPr>
        <p:spPr>
          <a:xfrm>
            <a:off x="4230800" y="3046100"/>
            <a:ext cx="8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17" name="Google Shape;1008;p5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CONTACTO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41" name="Google Shape;1017;p58"/>
          <p:cNvGrpSpPr/>
          <p:nvPr/>
        </p:nvGrpSpPr>
        <p:grpSpPr>
          <a:xfrm>
            <a:off x="4987769" y="2159218"/>
            <a:ext cx="314166" cy="314169"/>
            <a:chOff x="1379798" y="1723250"/>
            <a:chExt cx="397887" cy="397887"/>
          </a:xfrm>
        </p:grpSpPr>
        <p:sp>
          <p:nvSpPr>
            <p:cNvPr id="1049018" name="Google Shape;1018;p5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9" name="Google Shape;1019;p5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0" name="Google Shape;1020;p5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21" name="Google Shape;1021;p5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97204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561" y="2157210"/>
            <a:ext cx="314169" cy="3141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</p:pic>
      <p:sp>
        <p:nvSpPr>
          <p:cNvPr id="1049022" name="Google Shape;995;p57"/>
          <p:cNvSpPr/>
          <p:nvPr/>
        </p:nvSpPr>
        <p:spPr>
          <a:xfrm>
            <a:off x="6460353" y="2440162"/>
            <a:ext cx="2193128" cy="70127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8"/>
              </a:rPr>
              <a:t>GitHub Repository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576288" y="2157210"/>
            <a:ext cx="3934033" cy="896895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2" y="2215064"/>
            <a:ext cx="41433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220;p34"/>
          <p:cNvSpPr/>
          <p:nvPr/>
        </p:nvSpPr>
        <p:spPr>
          <a:xfrm>
            <a:off x="158550" y="819250"/>
            <a:ext cx="3242619" cy="308343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17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2369574" y="3455101"/>
            <a:ext cx="6429957" cy="895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800" dirty="0">
                <a:latin typeface="Fugaz One" panose="020B0604020202020204" charset="0"/>
              </a:rPr>
              <a:t>12 Febrero </a:t>
            </a:r>
            <a:r>
              <a:rPr lang="en" sz="2800" dirty="0">
                <a:latin typeface="Fugaz One" panose="020B0604020202020204" charset="0"/>
              </a:rPr>
              <a:t>2024 – </a:t>
            </a:r>
            <a:r>
              <a:rPr lang="en-US" sz="2800" dirty="0">
                <a:latin typeface="Fugaz One" panose="020B0604020202020204" charset="0"/>
              </a:rPr>
              <a:t>23</a:t>
            </a:r>
            <a:r>
              <a:rPr lang="en" sz="2800" dirty="0">
                <a:latin typeface="Fugaz One" panose="020B0604020202020204" charset="0"/>
              </a:rPr>
              <a:t> </a:t>
            </a:r>
            <a:r>
              <a:rPr lang="en-US" sz="2800" dirty="0" err="1">
                <a:latin typeface="Fugaz One" panose="020B0604020202020204" charset="0"/>
              </a:rPr>
              <a:t>Febrero</a:t>
            </a:r>
            <a:r>
              <a:rPr lang="en" sz="2800" dirty="0">
                <a:latin typeface="Fugaz One" panose="020B0604020202020204" charset="0"/>
              </a:rPr>
              <a:t> 2024</a:t>
            </a:r>
            <a:endParaRPr sz="2800" dirty="0">
              <a:latin typeface="Fugaz One" panose="020B0604020202020204" charset="0"/>
            </a:endParaRPr>
          </a:p>
        </p:txBody>
      </p:sp>
      <p:pic>
        <p:nvPicPr>
          <p:cNvPr id="2097155" name="Google Shape;222;p34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19" y="681305"/>
            <a:ext cx="1650202" cy="29697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2" name="Google Shape;223;p34"/>
          <p:cNvCxnSpPr>
            <a:cxnSpLocks/>
            <a:stCxn id="1048619" idx="3"/>
            <a:endCxn id="1048617" idx="3"/>
          </p:cNvCxnSpPr>
          <p:nvPr/>
        </p:nvCxnSpPr>
        <p:spPr>
          <a:xfrm>
            <a:off x="8080880" y="2504569"/>
            <a:ext cx="718651" cy="1398115"/>
          </a:xfrm>
          <a:prstGeom prst="bentConnector3">
            <a:avLst>
              <a:gd name="adj1" fmla="val 13181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" name="Google Shape;225;p34"/>
          <p:cNvGrpSpPr/>
          <p:nvPr/>
        </p:nvGrpSpPr>
        <p:grpSpPr>
          <a:xfrm>
            <a:off x="3319491" y="1484138"/>
            <a:ext cx="2430841" cy="599531"/>
            <a:chOff x="4075731" y="1234875"/>
            <a:chExt cx="1694261" cy="599531"/>
          </a:xfrm>
        </p:grpSpPr>
        <p:sp>
          <p:nvSpPr>
            <p:cNvPr id="1048618" name="Google Shape;226;p3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3" name="Google Shape;227;p34"/>
            <p:cNvCxnSpPr>
              <a:cxnSpLocks/>
              <a:stCxn id="1048619" idx="0"/>
              <a:endCxn id="1048618" idx="6"/>
            </p:cNvCxnSpPr>
            <p:nvPr/>
          </p:nvCxnSpPr>
          <p:spPr>
            <a:xfrm rot="16200000" flipV="1">
              <a:off x="4675521" y="739936"/>
              <a:ext cx="564581" cy="162436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619" name="Google Shape;224;p34"/>
          <p:cNvSpPr txBox="1">
            <a:spLocks noGrp="1"/>
          </p:cNvSpPr>
          <p:nvPr>
            <p:ph type="title"/>
          </p:nvPr>
        </p:nvSpPr>
        <p:spPr>
          <a:xfrm>
            <a:off x="3419780" y="2083669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SPRINT 2</a:t>
            </a:r>
            <a:endParaRPr dirty="0"/>
          </a:p>
        </p:txBody>
      </p:sp>
      <p:pic>
        <p:nvPicPr>
          <p:cNvPr id="2097156" name="Imagen 3" descr="Imagen que contiene dibujo, señal, plato  Descripción generada automáticamen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83" y="229033"/>
            <a:ext cx="3524500" cy="6481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2928646" y="1181094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053007" y="919961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  <p:sp>
        <p:nvSpPr>
          <p:cNvPr id="671" name="Google Shape;671;p46"/>
          <p:cNvSpPr/>
          <p:nvPr/>
        </p:nvSpPr>
        <p:spPr>
          <a:xfrm>
            <a:off x="601887" y="30054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97" name="Google Shape;697;p46"/>
          <p:cNvCxnSpPr>
            <a:cxnSpLocks/>
            <a:stCxn id="669" idx="1"/>
            <a:endCxn id="38" idx="1"/>
          </p:cNvCxnSpPr>
          <p:nvPr/>
        </p:nvCxnSpPr>
        <p:spPr>
          <a:xfrm rot="10800000" flipV="1">
            <a:off x="2029409" y="1256561"/>
            <a:ext cx="2023598" cy="1831076"/>
          </a:xfrm>
          <a:prstGeom prst="bentConnector3">
            <a:avLst>
              <a:gd name="adj1" fmla="val 11129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46"/>
          <p:cNvCxnSpPr>
            <a:cxnSpLocks/>
            <a:stCxn id="669" idx="3"/>
            <a:endCxn id="38" idx="3"/>
          </p:cNvCxnSpPr>
          <p:nvPr/>
        </p:nvCxnSpPr>
        <p:spPr>
          <a:xfrm>
            <a:off x="4726207" y="1256561"/>
            <a:ext cx="2388384" cy="1831076"/>
          </a:xfrm>
          <a:prstGeom prst="bentConnector3">
            <a:avLst>
              <a:gd name="adj1" fmla="val 1095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42;p39">
            <a:extLst>
              <a:ext uri="{FF2B5EF4-FFF2-40B4-BE49-F238E27FC236}">
                <a16:creationId xmlns:a16="http://schemas.microsoft.com/office/drawing/2014/main" id="{8F45D8F9-0BA0-9136-5266-104631A38D5B}"/>
              </a:ext>
            </a:extLst>
          </p:cNvPr>
          <p:cNvSpPr txBox="1">
            <a:spLocks/>
          </p:cNvSpPr>
          <p:nvPr/>
        </p:nvSpPr>
        <p:spPr>
          <a:xfrm>
            <a:off x="2029409" y="1718324"/>
            <a:ext cx="5085182" cy="27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Creación de entornos GCP.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Creación de flujo de datos automatizados en </a:t>
            </a:r>
            <a:r>
              <a:rPr lang="es-AR" dirty="0" err="1"/>
              <a:t>Composer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Creación del Data </a:t>
            </a:r>
            <a:r>
              <a:rPr lang="es-AR" dirty="0" err="1"/>
              <a:t>Warehouse</a:t>
            </a:r>
            <a:r>
              <a:rPr lang="es-AR" dirty="0"/>
              <a:t> en Cloud SQL y Google Storage.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Análisis de datos preliminar.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MVP </a:t>
            </a:r>
            <a:r>
              <a:rPr lang="es-AR" dirty="0" err="1"/>
              <a:t>Dashboards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MVP producto ML.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</p:txBody>
      </p:sp>
      <p:grpSp>
        <p:nvGrpSpPr>
          <p:cNvPr id="702" name="Google Shape;702;p46"/>
          <p:cNvGrpSpPr/>
          <p:nvPr/>
        </p:nvGrpSpPr>
        <p:grpSpPr>
          <a:xfrm flipH="1">
            <a:off x="7114591" y="542945"/>
            <a:ext cx="1478696" cy="2956479"/>
            <a:chOff x="5962311" y="2075045"/>
            <a:chExt cx="1478696" cy="2956479"/>
          </a:xfrm>
        </p:grpSpPr>
        <p:cxnSp>
          <p:nvCxnSpPr>
            <p:cNvPr id="704" name="Google Shape;704;p46"/>
            <p:cNvCxnSpPr>
              <a:cxnSpLocks/>
              <a:stCxn id="38" idx="3"/>
              <a:endCxn id="671" idx="3"/>
            </p:cNvCxnSpPr>
            <p:nvPr/>
          </p:nvCxnSpPr>
          <p:spPr>
            <a:xfrm flipH="1" flipV="1">
              <a:off x="5962311" y="2075045"/>
              <a:ext cx="1478696" cy="2544692"/>
            </a:xfrm>
            <a:prstGeom prst="bentConnector3">
              <a:avLst>
                <a:gd name="adj1" fmla="val 11546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3" name="Google Shape;703;p46"/>
            <p:cNvSpPr/>
            <p:nvPr/>
          </p:nvSpPr>
          <p:spPr>
            <a:xfrm>
              <a:off x="7261433" y="496162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45537" y="2220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Sprint 2</a:t>
            </a:r>
          </a:p>
        </p:txBody>
      </p:sp>
      <p:grpSp>
        <p:nvGrpSpPr>
          <p:cNvPr id="699" name="Google Shape;699;p46"/>
          <p:cNvGrpSpPr/>
          <p:nvPr/>
        </p:nvGrpSpPr>
        <p:grpSpPr>
          <a:xfrm>
            <a:off x="601887" y="542945"/>
            <a:ext cx="1607096" cy="2954719"/>
            <a:chOff x="6013399" y="2075045"/>
            <a:chExt cx="1607096" cy="2954719"/>
          </a:xfrm>
        </p:grpSpPr>
        <p:cxnSp>
          <p:nvCxnSpPr>
            <p:cNvPr id="701" name="Google Shape;701;p46"/>
            <p:cNvCxnSpPr>
              <a:cxnSpLocks/>
              <a:stCxn id="38" idx="1"/>
              <a:endCxn id="671" idx="1"/>
            </p:cNvCxnSpPr>
            <p:nvPr/>
          </p:nvCxnSpPr>
          <p:spPr>
            <a:xfrm rot="10800000">
              <a:off x="6013399" y="2075045"/>
              <a:ext cx="1427522" cy="2544692"/>
            </a:xfrm>
            <a:prstGeom prst="bentConnector3">
              <a:avLst>
                <a:gd name="adj1" fmla="val 11601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46"/>
            <p:cNvSpPr/>
            <p:nvPr/>
          </p:nvSpPr>
          <p:spPr>
            <a:xfrm>
              <a:off x="7550595" y="495986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9EFFDC4-24CC-E748-B601-7DF3D12F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42" y="993422"/>
            <a:ext cx="546093" cy="5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5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79;p33"/>
          <p:cNvSpPr/>
          <p:nvPr/>
        </p:nvSpPr>
        <p:spPr>
          <a:xfrm>
            <a:off x="4581073" y="1483423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8" name="Google Shape;179;p33"/>
          <p:cNvSpPr/>
          <p:nvPr/>
        </p:nvSpPr>
        <p:spPr>
          <a:xfrm>
            <a:off x="886322" y="1503784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1" name="Google Shape;182;p33"/>
          <p:cNvSpPr/>
          <p:nvPr/>
        </p:nvSpPr>
        <p:spPr>
          <a:xfrm>
            <a:off x="4918152" y="1915663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Fugaz One" panose="020B0604020202020204" charset="0"/>
              </a:rPr>
              <a:t>03</a:t>
            </a:r>
            <a:endParaRPr lang="zh-CN" altLang="en-US" dirty="0">
              <a:latin typeface="Fugaz One" panose="020B0604020202020204" charset="0"/>
            </a:endParaRPr>
          </a:p>
        </p:txBody>
      </p:sp>
      <p:sp>
        <p:nvSpPr>
          <p:cNvPr id="1048643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4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2479937" y="3558028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Diccionario</a:t>
            </a:r>
            <a:endParaRPr dirty="0"/>
          </a:p>
        </p:txBody>
      </p:sp>
      <p:sp>
        <p:nvSpPr>
          <p:cNvPr id="1048645" name="Google Shape;187;p33"/>
          <p:cNvSpPr txBox="1">
            <a:spLocks noGrp="1"/>
          </p:cNvSpPr>
          <p:nvPr>
            <p:ph type="title" idx="3"/>
          </p:nvPr>
        </p:nvSpPr>
        <p:spPr>
          <a:xfrm>
            <a:off x="6133583" y="1984358"/>
            <a:ext cx="1882406" cy="443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 </a:t>
            </a:r>
            <a:endParaRPr dirty="0"/>
          </a:p>
        </p:txBody>
      </p:sp>
      <p:sp>
        <p:nvSpPr>
          <p:cNvPr id="1048648" name="Google Shape;193;p33"/>
          <p:cNvSpPr txBox="1">
            <a:spLocks noGrp="1"/>
          </p:cNvSpPr>
          <p:nvPr>
            <p:ph type="title" idx="9"/>
          </p:nvPr>
        </p:nvSpPr>
        <p:spPr>
          <a:xfrm flipV="1">
            <a:off x="1834605" y="2870501"/>
            <a:ext cx="753839" cy="1005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048652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4" name="Google Shape;199;p33"/>
            <p:cNvCxnSpPr>
              <a:cxnSpLocks/>
              <a:stCxn id="1048652" idx="2"/>
              <a:endCxn id="1048643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1048653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5" name="Google Shape;202;p33"/>
            <p:cNvCxnSpPr>
              <a:cxnSpLocks/>
              <a:stCxn id="1048653" idx="2"/>
              <a:endCxn id="1048643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" name="Google Shape;206;p33"/>
          <p:cNvGrpSpPr/>
          <p:nvPr/>
        </p:nvGrpSpPr>
        <p:grpSpPr>
          <a:xfrm>
            <a:off x="5399952" y="1654206"/>
            <a:ext cx="1305900" cy="247831"/>
            <a:chOff x="4575359" y="3376385"/>
            <a:chExt cx="1305900" cy="163050"/>
          </a:xfrm>
        </p:grpSpPr>
        <p:sp>
          <p:nvSpPr>
            <p:cNvPr id="1048655" name="Google Shape;207;p33"/>
            <p:cNvSpPr/>
            <p:nvPr/>
          </p:nvSpPr>
          <p:spPr>
            <a:xfrm>
              <a:off x="5811359" y="337638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7" name="Google Shape;208;p33"/>
            <p:cNvCxnSpPr>
              <a:cxnSpLocks/>
            </p:cNvCxnSpPr>
            <p:nvPr/>
          </p:nvCxnSpPr>
          <p:spPr>
            <a:xfrm flipH="1">
              <a:off x="4575359" y="341133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658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CONTENIDO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54" name="Google Shape;203;p33"/>
          <p:cNvGrpSpPr/>
          <p:nvPr/>
        </p:nvGrpSpPr>
        <p:grpSpPr>
          <a:xfrm>
            <a:off x="1635555" y="1614358"/>
            <a:ext cx="1294800" cy="269715"/>
            <a:chOff x="4588669" y="3153225"/>
            <a:chExt cx="1294800" cy="163050"/>
          </a:xfrm>
        </p:grpSpPr>
        <p:sp>
          <p:nvSpPr>
            <p:cNvPr id="1049044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809" name="Google Shape;205;p33"/>
            <p:cNvCxnSpPr>
              <a:cxnSpLocks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9046" name="Google Shape;194;p33"/>
          <p:cNvSpPr txBox="1">
            <a:spLocks noGrp="1"/>
          </p:cNvSpPr>
          <p:nvPr/>
        </p:nvSpPr>
        <p:spPr>
          <a:xfrm>
            <a:off x="1431855" y="378415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D"/>
                </a:solidFill>
                <a:latin typeface="Arial"/>
              </a:rPr>
              <a:t>02</a:t>
            </a:r>
            <a:endParaRPr>
              <a:solidFill>
                <a:srgbClr val="00000D"/>
              </a:solidFill>
            </a:endParaRPr>
          </a:p>
        </p:txBody>
      </p:sp>
      <p:sp>
        <p:nvSpPr>
          <p:cNvPr id="1049048" name="Google Shape;177;p33"/>
          <p:cNvSpPr/>
          <p:nvPr/>
        </p:nvSpPr>
        <p:spPr>
          <a:xfrm>
            <a:off x="885135" y="312234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50" name="Google Shape;182;p33"/>
          <p:cNvSpPr/>
          <p:nvPr/>
        </p:nvSpPr>
        <p:spPr>
          <a:xfrm>
            <a:off x="1211647" y="3511669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600" dirty="0">
                <a:latin typeface="Fugaz One" panose="020B0604020202020204" charset="0"/>
              </a:rPr>
              <a:t>02</a:t>
            </a:r>
            <a:endParaRPr lang="zh-CN" altLang="en-US" dirty="0">
              <a:latin typeface="Fugaz One" panose="020B0604020202020204" charset="0"/>
            </a:endParaRPr>
          </a:p>
        </p:txBody>
      </p:sp>
      <p:sp>
        <p:nvSpPr>
          <p:cNvPr id="1048642" name="Google Shape;183;p33"/>
          <p:cNvSpPr/>
          <p:nvPr/>
        </p:nvSpPr>
        <p:spPr>
          <a:xfrm>
            <a:off x="1233288" y="1884073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Fugaz One" panose="020B0604020202020204" charset="0"/>
              </a:rPr>
              <a:t>01</a:t>
            </a:r>
            <a:endParaRPr lang="zh-CN" altLang="en-US" dirty="0">
              <a:latin typeface="Fugaz One" panose="020B0604020202020204" charset="0"/>
            </a:endParaRPr>
          </a:p>
        </p:txBody>
      </p:sp>
      <p:grpSp>
        <p:nvGrpSpPr>
          <p:cNvPr id="258" name="Google Shape;203;p33"/>
          <p:cNvGrpSpPr/>
          <p:nvPr/>
        </p:nvGrpSpPr>
        <p:grpSpPr>
          <a:xfrm>
            <a:off x="1600605" y="3213798"/>
            <a:ext cx="1294800" cy="269715"/>
            <a:chOff x="4588669" y="3153225"/>
            <a:chExt cx="1294800" cy="163050"/>
          </a:xfrm>
        </p:grpSpPr>
        <p:sp>
          <p:nvSpPr>
            <p:cNvPr id="1049052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811" name="Google Shape;205;p33"/>
            <p:cNvCxnSpPr>
              <a:cxnSpLocks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2479937" y="2108796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Modelo de datos</a:t>
            </a:r>
            <a:endParaRPr dirty="0"/>
          </a:p>
        </p:txBody>
      </p:sp>
      <p:sp>
        <p:nvSpPr>
          <p:cNvPr id="8" name="Google Shape;179;p33">
            <a:extLst>
              <a:ext uri="{FF2B5EF4-FFF2-40B4-BE49-F238E27FC236}">
                <a16:creationId xmlns:a16="http://schemas.microsoft.com/office/drawing/2014/main" id="{1A0D0F3A-3478-D5C3-83C1-AD8CD382A7C2}"/>
              </a:ext>
            </a:extLst>
          </p:cNvPr>
          <p:cNvSpPr/>
          <p:nvPr/>
        </p:nvSpPr>
        <p:spPr>
          <a:xfrm>
            <a:off x="4490172" y="3061467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82;p33">
            <a:extLst>
              <a:ext uri="{FF2B5EF4-FFF2-40B4-BE49-F238E27FC236}">
                <a16:creationId xmlns:a16="http://schemas.microsoft.com/office/drawing/2014/main" id="{797192FA-A77B-82E8-3524-E903A67AB95E}"/>
              </a:ext>
            </a:extLst>
          </p:cNvPr>
          <p:cNvSpPr/>
          <p:nvPr/>
        </p:nvSpPr>
        <p:spPr>
          <a:xfrm>
            <a:off x="4827251" y="3493707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Fugaz One" panose="020B0604020202020204" charset="0"/>
              </a:rPr>
              <a:t>04</a:t>
            </a:r>
            <a:endParaRPr lang="zh-CN" altLang="en-US" dirty="0">
              <a:latin typeface="Fugaz One" panose="020B0604020202020204" charset="0"/>
            </a:endParaRPr>
          </a:p>
        </p:txBody>
      </p:sp>
      <p:sp>
        <p:nvSpPr>
          <p:cNvPr id="10" name="Google Shape;187;p33">
            <a:extLst>
              <a:ext uri="{FF2B5EF4-FFF2-40B4-BE49-F238E27FC236}">
                <a16:creationId xmlns:a16="http://schemas.microsoft.com/office/drawing/2014/main" id="{01D92813-DE68-FDA7-EC09-67FBA1D22F9A}"/>
              </a:ext>
            </a:extLst>
          </p:cNvPr>
          <p:cNvSpPr txBox="1">
            <a:spLocks/>
          </p:cNvSpPr>
          <p:nvPr/>
        </p:nvSpPr>
        <p:spPr>
          <a:xfrm>
            <a:off x="6042682" y="3562402"/>
            <a:ext cx="1882406" cy="44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dirty="0"/>
              <a:t>Machine Learning</a:t>
            </a:r>
          </a:p>
        </p:txBody>
      </p:sp>
      <p:grpSp>
        <p:nvGrpSpPr>
          <p:cNvPr id="11" name="Google Shape;206;p33">
            <a:extLst>
              <a:ext uri="{FF2B5EF4-FFF2-40B4-BE49-F238E27FC236}">
                <a16:creationId xmlns:a16="http://schemas.microsoft.com/office/drawing/2014/main" id="{3FCDCFAC-C764-96EF-6BA7-9A32E0BFEAAA}"/>
              </a:ext>
            </a:extLst>
          </p:cNvPr>
          <p:cNvGrpSpPr/>
          <p:nvPr/>
        </p:nvGrpSpPr>
        <p:grpSpPr>
          <a:xfrm>
            <a:off x="5309051" y="3232250"/>
            <a:ext cx="1305900" cy="247831"/>
            <a:chOff x="4575359" y="3376385"/>
            <a:chExt cx="1305900" cy="163050"/>
          </a:xfrm>
        </p:grpSpPr>
        <p:sp>
          <p:nvSpPr>
            <p:cNvPr id="12" name="Google Shape;207;p33">
              <a:extLst>
                <a:ext uri="{FF2B5EF4-FFF2-40B4-BE49-F238E27FC236}">
                  <a16:creationId xmlns:a16="http://schemas.microsoft.com/office/drawing/2014/main" id="{A8A4AE43-8939-B4C9-E910-006BE38C4874}"/>
                </a:ext>
              </a:extLst>
            </p:cNvPr>
            <p:cNvSpPr/>
            <p:nvPr/>
          </p:nvSpPr>
          <p:spPr>
            <a:xfrm>
              <a:off x="5811359" y="337638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208;p33">
              <a:extLst>
                <a:ext uri="{FF2B5EF4-FFF2-40B4-BE49-F238E27FC236}">
                  <a16:creationId xmlns:a16="http://schemas.microsoft.com/office/drawing/2014/main" id="{4206B200-451C-267E-8518-53CE6EBA0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5359" y="341133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79;p33"/>
          <p:cNvSpPr/>
          <p:nvPr/>
        </p:nvSpPr>
        <p:spPr>
          <a:xfrm>
            <a:off x="4581073" y="1483423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8" name="Google Shape;179;p33"/>
          <p:cNvSpPr/>
          <p:nvPr/>
        </p:nvSpPr>
        <p:spPr>
          <a:xfrm>
            <a:off x="886322" y="1503784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3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4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2479937" y="3558028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EDA</a:t>
            </a:r>
            <a:endParaRPr dirty="0"/>
          </a:p>
        </p:txBody>
      </p:sp>
      <p:sp>
        <p:nvSpPr>
          <p:cNvPr id="1048648" name="Google Shape;193;p33"/>
          <p:cNvSpPr txBox="1">
            <a:spLocks noGrp="1"/>
          </p:cNvSpPr>
          <p:nvPr>
            <p:ph type="title" idx="9"/>
          </p:nvPr>
        </p:nvSpPr>
        <p:spPr>
          <a:xfrm flipV="1">
            <a:off x="1834605" y="2870501"/>
            <a:ext cx="753839" cy="1005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3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048652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4" name="Google Shape;199;p33"/>
            <p:cNvCxnSpPr>
              <a:cxnSpLocks/>
              <a:stCxn id="1048652" idx="2"/>
              <a:endCxn id="1048643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1048653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35" name="Google Shape;202;p33"/>
            <p:cNvCxnSpPr>
              <a:cxnSpLocks/>
              <a:stCxn id="1048653" idx="2"/>
              <a:endCxn id="1048643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658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CONTENIDO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254" name="Google Shape;203;p33"/>
          <p:cNvGrpSpPr/>
          <p:nvPr/>
        </p:nvGrpSpPr>
        <p:grpSpPr>
          <a:xfrm>
            <a:off x="1635555" y="1614358"/>
            <a:ext cx="1294800" cy="269715"/>
            <a:chOff x="4588669" y="3153225"/>
            <a:chExt cx="1294800" cy="163050"/>
          </a:xfrm>
        </p:grpSpPr>
        <p:sp>
          <p:nvSpPr>
            <p:cNvPr id="1049044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809" name="Google Shape;205;p33"/>
            <p:cNvCxnSpPr>
              <a:cxnSpLocks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9046" name="Google Shape;194;p33"/>
          <p:cNvSpPr txBox="1">
            <a:spLocks noGrp="1"/>
          </p:cNvSpPr>
          <p:nvPr/>
        </p:nvSpPr>
        <p:spPr>
          <a:xfrm>
            <a:off x="1431855" y="378415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D"/>
                </a:solidFill>
                <a:latin typeface="Arial"/>
              </a:rPr>
              <a:t>02</a:t>
            </a:r>
            <a:endParaRPr>
              <a:solidFill>
                <a:srgbClr val="00000D"/>
              </a:solidFill>
            </a:endParaRPr>
          </a:p>
        </p:txBody>
      </p:sp>
      <p:sp>
        <p:nvSpPr>
          <p:cNvPr id="1049048" name="Google Shape;177;p33"/>
          <p:cNvSpPr/>
          <p:nvPr/>
        </p:nvSpPr>
        <p:spPr>
          <a:xfrm>
            <a:off x="885135" y="312234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050" name="Google Shape;182;p33"/>
          <p:cNvSpPr/>
          <p:nvPr/>
        </p:nvSpPr>
        <p:spPr>
          <a:xfrm>
            <a:off x="1211647" y="3511669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dirty="0">
                <a:latin typeface="Fugaz One" panose="020B0604020202020204" charset="0"/>
              </a:rPr>
              <a:t>06</a:t>
            </a:r>
            <a:endParaRPr lang="zh-CN" altLang="en-US" dirty="0">
              <a:latin typeface="Fugaz One" panose="020B0604020202020204" charset="0"/>
            </a:endParaRPr>
          </a:p>
        </p:txBody>
      </p:sp>
      <p:sp>
        <p:nvSpPr>
          <p:cNvPr id="1048642" name="Google Shape;183;p33"/>
          <p:cNvSpPr/>
          <p:nvPr/>
        </p:nvSpPr>
        <p:spPr>
          <a:xfrm>
            <a:off x="1233288" y="1884073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Fugaz One" panose="020B0604020202020204" charset="0"/>
              </a:rPr>
              <a:t>05</a:t>
            </a:r>
            <a:endParaRPr lang="zh-CN" altLang="en-US" dirty="0">
              <a:latin typeface="Fugaz One" panose="020B0604020202020204" charset="0"/>
            </a:endParaRPr>
          </a:p>
        </p:txBody>
      </p:sp>
      <p:grpSp>
        <p:nvGrpSpPr>
          <p:cNvPr id="258" name="Google Shape;203;p33"/>
          <p:cNvGrpSpPr/>
          <p:nvPr/>
        </p:nvGrpSpPr>
        <p:grpSpPr>
          <a:xfrm>
            <a:off x="1600605" y="3213798"/>
            <a:ext cx="1294800" cy="269715"/>
            <a:chOff x="4588669" y="3153225"/>
            <a:chExt cx="1294800" cy="163050"/>
          </a:xfrm>
        </p:grpSpPr>
        <p:sp>
          <p:nvSpPr>
            <p:cNvPr id="1049052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811" name="Google Shape;205;p33"/>
            <p:cNvCxnSpPr>
              <a:cxnSpLocks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2479937" y="2108796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</a:t>
            </a:r>
            <a:endParaRPr dirty="0"/>
          </a:p>
        </p:txBody>
      </p:sp>
      <p:sp>
        <p:nvSpPr>
          <p:cNvPr id="8" name="Google Shape;179;p33">
            <a:extLst>
              <a:ext uri="{FF2B5EF4-FFF2-40B4-BE49-F238E27FC236}">
                <a16:creationId xmlns:a16="http://schemas.microsoft.com/office/drawing/2014/main" id="{1A0D0F3A-3478-D5C3-83C1-AD8CD382A7C2}"/>
              </a:ext>
            </a:extLst>
          </p:cNvPr>
          <p:cNvSpPr/>
          <p:nvPr/>
        </p:nvSpPr>
        <p:spPr>
          <a:xfrm>
            <a:off x="4490172" y="3061467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8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232;p35"/>
          <p:cNvSpPr/>
          <p:nvPr/>
        </p:nvSpPr>
        <p:spPr>
          <a:xfrm>
            <a:off x="4668077" y="2887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7" name="Google Shape;233;p35"/>
          <p:cNvSpPr/>
          <p:nvPr/>
        </p:nvSpPr>
        <p:spPr>
          <a:xfrm>
            <a:off x="1183477" y="374326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97158" name="Google Shape;236;p35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8" name="Google Shape;237;p35"/>
          <p:cNvSpPr/>
          <p:nvPr/>
        </p:nvSpPr>
        <p:spPr>
          <a:xfrm>
            <a:off x="2132627" y="1309350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5748" name="Google Shape;238;p35"/>
          <p:cNvCxnSpPr>
            <a:cxnSpLocks/>
            <a:stCxn id="1048698" idx="1"/>
            <a:endCxn id="1048700" idx="1"/>
          </p:cNvCxnSpPr>
          <p:nvPr/>
        </p:nvCxnSpPr>
        <p:spPr>
          <a:xfrm rot="10800000" flipV="1">
            <a:off x="828987" y="1940549"/>
            <a:ext cx="1303640" cy="1421877"/>
          </a:xfrm>
          <a:prstGeom prst="bentConnector3">
            <a:avLst>
              <a:gd name="adj1" fmla="val 1175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49" name="Google Shape;239;p35"/>
          <p:cNvCxnSpPr>
            <a:cxnSpLocks/>
            <a:stCxn id="1048700" idx="3"/>
            <a:endCxn id="1048698" idx="3"/>
          </p:cNvCxnSpPr>
          <p:nvPr/>
        </p:nvCxnSpPr>
        <p:spPr>
          <a:xfrm flipH="1" flipV="1">
            <a:off x="3722027" y="1940550"/>
            <a:ext cx="1283925" cy="1421877"/>
          </a:xfrm>
          <a:prstGeom prst="bentConnector3">
            <a:avLst>
              <a:gd name="adj1" fmla="val -178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99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2290577" y="1519651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48700" name="Título 6"/>
          <p:cNvSpPr>
            <a:spLocks noGrp="1"/>
          </p:cNvSpPr>
          <p:nvPr>
            <p:ph type="title"/>
          </p:nvPr>
        </p:nvSpPr>
        <p:spPr>
          <a:xfrm>
            <a:off x="828987" y="2941527"/>
            <a:ext cx="4176965" cy="841800"/>
          </a:xfrm>
        </p:spPr>
        <p:txBody>
          <a:bodyPr/>
          <a:lstStyle/>
          <a:p>
            <a:r>
              <a:rPr lang="en-US" dirty="0"/>
              <a:t>Modelo de datos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Google Shape;249;p3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269;p3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048706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50" name="Google Shape;271;p36"/>
            <p:cNvCxnSpPr>
              <a:cxnSpLocks/>
              <a:stCxn id="1048706" idx="2"/>
              <a:endCxn id="104870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" name="Google Shape;272;p3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1048707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51" name="Google Shape;274;p36"/>
            <p:cNvCxnSpPr>
              <a:cxnSpLocks/>
              <a:stCxn id="1048707" idx="2"/>
              <a:endCxn id="104870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708" name="Google Shape;275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Modelo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Relacional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4" y="1029691"/>
            <a:ext cx="6276318" cy="41138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Google Shape;339;p39"/>
          <p:cNvSpPr/>
          <p:nvPr/>
        </p:nvSpPr>
        <p:spPr>
          <a:xfrm>
            <a:off x="902250" y="130762"/>
            <a:ext cx="2414534" cy="2652001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62" name="Google Shape;341;p39"/>
          <p:cNvSpPr/>
          <p:nvPr/>
        </p:nvSpPr>
        <p:spPr>
          <a:xfrm>
            <a:off x="3761616" y="387049"/>
            <a:ext cx="4219034" cy="535981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63" name="Google Shape;342;p39"/>
          <p:cNvSpPr txBox="1">
            <a:spLocks noGrp="1"/>
          </p:cNvSpPr>
          <p:nvPr>
            <p:ph type="body" idx="1"/>
          </p:nvPr>
        </p:nvSpPr>
        <p:spPr>
          <a:xfrm>
            <a:off x="3761616" y="1081839"/>
            <a:ext cx="4219034" cy="4061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Relación Uno a Uno (1:1) entre Hotel y Ubicación:</a:t>
            </a:r>
          </a:p>
          <a:p>
            <a:pPr marL="622300" lvl="1" indent="0">
              <a:buNone/>
            </a:pPr>
            <a:r>
              <a:rPr lang="es-ES" dirty="0"/>
              <a:t>La relación se establece a través de la clave primaria en "Ubicación" (</a:t>
            </a:r>
            <a:r>
              <a:rPr lang="es-ES" dirty="0" err="1"/>
              <a:t>Url</a:t>
            </a:r>
            <a:r>
              <a:rPr lang="es-ES" dirty="0"/>
              <a:t>) y la clave foránea en "Hotel" (</a:t>
            </a:r>
            <a:r>
              <a:rPr lang="es-ES" dirty="0" err="1"/>
              <a:t>Url</a:t>
            </a:r>
            <a:r>
              <a:rPr lang="es-ES" dirty="0"/>
              <a:t>). Esto significa que cada hotel tiene una única ubicación, y cada ubicación pertenece a un solo hotel.</a:t>
            </a:r>
          </a:p>
          <a:p>
            <a:endParaRPr lang="es-ES" dirty="0"/>
          </a:p>
          <a:p>
            <a:r>
              <a:rPr lang="es-ES" dirty="0"/>
              <a:t>Relación Uno a Muchos (1:N) entre Hotel y </a:t>
            </a:r>
            <a:r>
              <a:rPr lang="es-ES" dirty="0" err="1"/>
              <a:t>Review</a:t>
            </a:r>
            <a:r>
              <a:rPr lang="es-ES" dirty="0"/>
              <a:t>:</a:t>
            </a:r>
          </a:p>
          <a:p>
            <a:pPr marL="622300" lvl="1" indent="0">
              <a:buNone/>
            </a:pPr>
            <a:r>
              <a:rPr lang="es-ES" dirty="0"/>
              <a:t>La relación se establece a través de la clave primaria en "Hotel" (</a:t>
            </a:r>
            <a:r>
              <a:rPr lang="es-ES" dirty="0" err="1"/>
              <a:t>Gmap_id</a:t>
            </a:r>
            <a:r>
              <a:rPr lang="es-ES" dirty="0"/>
              <a:t>) y la clave foránea en "</a:t>
            </a:r>
            <a:r>
              <a:rPr lang="es-ES" dirty="0" err="1"/>
              <a:t>Review</a:t>
            </a:r>
            <a:r>
              <a:rPr lang="es-ES" dirty="0"/>
              <a:t>" (</a:t>
            </a:r>
            <a:r>
              <a:rPr lang="es-ES" dirty="0" err="1"/>
              <a:t>Gmap_id</a:t>
            </a:r>
            <a:r>
              <a:rPr lang="es-ES" dirty="0"/>
              <a:t>). Un hotel puede tener múltiples revisiones, pero cada revisión está asociada a un solo hotel</a:t>
            </a:r>
          </a:p>
        </p:txBody>
      </p:sp>
      <p:pic>
        <p:nvPicPr>
          <p:cNvPr id="2097163" name="Google Shape;344;p39"/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75" y="923030"/>
            <a:ext cx="2268477" cy="159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345;p39"/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50" y="85192"/>
            <a:ext cx="1627942" cy="1556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346;p39"/>
          <p:cNvGrpSpPr/>
          <p:nvPr/>
        </p:nvGrpSpPr>
        <p:grpSpPr>
          <a:xfrm flipH="1">
            <a:off x="7980650" y="655040"/>
            <a:ext cx="377148" cy="3779185"/>
            <a:chOff x="5816800" y="2187140"/>
            <a:chExt cx="377148" cy="3779185"/>
          </a:xfrm>
        </p:grpSpPr>
        <p:sp>
          <p:nvSpPr>
            <p:cNvPr id="1048764" name="Google Shape;347;p39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45764" name="Google Shape;348;p39"/>
            <p:cNvCxnSpPr>
              <a:cxnSpLocks/>
              <a:stCxn id="1048764" idx="2"/>
              <a:endCxn id="1048762" idx="3"/>
            </p:cNvCxnSpPr>
            <p:nvPr/>
          </p:nvCxnSpPr>
          <p:spPr>
            <a:xfrm flipV="1">
              <a:off x="5816800" y="2187140"/>
              <a:ext cx="377148" cy="3744235"/>
            </a:xfrm>
            <a:prstGeom prst="bentConnector3">
              <a:avLst>
                <a:gd name="adj1" fmla="val -6061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8765" name="Google Shape;351;p39"/>
          <p:cNvSpPr txBox="1">
            <a:spLocks noGrp="1"/>
          </p:cNvSpPr>
          <p:nvPr>
            <p:ph type="title"/>
          </p:nvPr>
        </p:nvSpPr>
        <p:spPr>
          <a:xfrm>
            <a:off x="3761616" y="317349"/>
            <a:ext cx="4219034" cy="633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Relaciones de </a:t>
            </a:r>
            <a:r>
              <a:rPr lang="en-US" dirty="0" err="1">
                <a:solidFill>
                  <a:schemeClr val="dk1"/>
                </a:solidFill>
              </a:rPr>
              <a:t>tablas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" name="Google Shape;342;p39"/>
          <p:cNvSpPr txBox="1">
            <a:spLocks/>
          </p:cNvSpPr>
          <p:nvPr/>
        </p:nvSpPr>
        <p:spPr>
          <a:xfrm>
            <a:off x="-7614" y="2914092"/>
            <a:ext cx="4100053" cy="25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s-ES" u="sng" dirty="0"/>
              <a:t>Relación Uno a Muchos (1:N) entre </a:t>
            </a:r>
            <a:r>
              <a:rPr lang="es-ES" u="sng" dirty="0" err="1"/>
              <a:t>Review</a:t>
            </a:r>
            <a:r>
              <a:rPr lang="es-ES" u="sng" dirty="0"/>
              <a:t> y Usuario:</a:t>
            </a:r>
          </a:p>
          <a:p>
            <a:pPr marL="622300" lvl="1" indent="0">
              <a:buNone/>
            </a:pPr>
            <a:r>
              <a:rPr lang="es-ES" u="sng" dirty="0"/>
              <a:t>La relación se establece a través de la clave primaria en "Usuario" (</a:t>
            </a:r>
            <a:r>
              <a:rPr lang="es-ES" u="sng" dirty="0" err="1"/>
              <a:t>User_id</a:t>
            </a:r>
            <a:r>
              <a:rPr lang="es-ES" u="sng" dirty="0"/>
              <a:t>) y la clave foránea en "</a:t>
            </a:r>
            <a:r>
              <a:rPr lang="es-ES" u="sng" dirty="0" err="1"/>
              <a:t>Review</a:t>
            </a:r>
            <a:r>
              <a:rPr lang="es-ES" u="sng" dirty="0"/>
              <a:t>" (</a:t>
            </a:r>
            <a:r>
              <a:rPr lang="es-ES" u="sng" dirty="0" err="1"/>
              <a:t>User_id</a:t>
            </a:r>
            <a:r>
              <a:rPr lang="es-ES" u="sng" dirty="0"/>
              <a:t>). Un usuario puede tener múltiples revisiones, pero cada revisión está asociada a un solo usuario.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170F8D"/>
            </a:gs>
            <a:gs pos="61000">
              <a:srgbClr val="FFFFFF">
                <a:alpha val="0"/>
              </a:srgbClr>
            </a:gs>
            <a:gs pos="100000">
              <a:srgbClr val="FFFFFF">
                <a:alpha val="0"/>
              </a:srgbClr>
            </a:gs>
          </a:gsLst>
          <a:path path="circle">
            <a:fillToRect l="50000" t="50000" r="50000" b="50000"/>
          </a:path>
        </a:gra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394</Words>
  <Application>Microsoft Macintosh PowerPoint</Application>
  <PresentationFormat>Presentación en pantalla (16:9)</PresentationFormat>
  <Paragraphs>94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Fugaz One</vt:lpstr>
      <vt:lpstr>Catamaran</vt:lpstr>
      <vt:lpstr>Roboto Condensed Light</vt:lpstr>
      <vt:lpstr>Calibri</vt:lpstr>
      <vt:lpstr>Cloud Engineer CV by Slidesgo</vt:lpstr>
      <vt:lpstr>Proyecto Final HenryDS Google &amp; Yelp</vt:lpstr>
      <vt:lpstr>Team</vt:lpstr>
      <vt:lpstr>SPRINT 2</vt:lpstr>
      <vt:lpstr>Sprint 2</vt:lpstr>
      <vt:lpstr>Diccionario</vt:lpstr>
      <vt:lpstr>EDA</vt:lpstr>
      <vt:lpstr>01</vt:lpstr>
      <vt:lpstr>Modelo Relacional</vt:lpstr>
      <vt:lpstr>Relaciones de tablas</vt:lpstr>
      <vt:lpstr>Presentación de PowerPoint</vt:lpstr>
      <vt:lpstr>Diccionario de datos</vt:lpstr>
      <vt:lpstr>Diccionario de datos</vt:lpstr>
      <vt:lpstr>Dashboard</vt:lpstr>
      <vt:lpstr>Presentación de PowerPoint</vt:lpstr>
      <vt:lpstr>Presentación de PowerPoint</vt:lpstr>
      <vt:lpstr>NLP y Recomendaciones</vt:lpstr>
      <vt:lpstr>Presentación de PowerPoint</vt:lpstr>
      <vt:lpstr>Presentación de PowerPoint</vt:lpstr>
      <vt:lpstr>05</vt:lpstr>
      <vt:lpstr>Puesta en Produccion</vt:lpstr>
      <vt:lpstr>SCREENSHOTS</vt:lpstr>
      <vt:lpstr>SCREENSHOTS</vt:lpstr>
      <vt:lpstr>Presentación de PowerPoint</vt:lpstr>
      <vt:lpstr>EDA</vt:lpstr>
      <vt:lpstr>Implementación del Stack Tecnológico</vt:lpstr>
      <vt:lpstr>CONTACTO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 recomendación de hoteles mediante ML</dc:title>
  <dc:creator>Angel Prieto Franco</dc:creator>
  <cp:lastModifiedBy>Miguel Angel Dallanegra Vilches</cp:lastModifiedBy>
  <cp:revision>33</cp:revision>
  <dcterms:created xsi:type="dcterms:W3CDTF">2024-02-22T00:24:44Z</dcterms:created>
  <dcterms:modified xsi:type="dcterms:W3CDTF">2024-02-23T23:37:45Z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85fcd6b1217a48f3b1755b134fdda375</vt:lpwstr>
  </property>
</Properties>
</file>